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42" r:id="rId1"/>
    <p:sldMasterId id="2147483773" r:id="rId2"/>
  </p:sldMasterIdLst>
  <p:notesMasterIdLst>
    <p:notesMasterId r:id="rId10"/>
  </p:notesMasterIdLst>
  <p:handoutMasterIdLst>
    <p:handoutMasterId r:id="rId11"/>
  </p:handoutMasterIdLst>
  <p:sldIdLst>
    <p:sldId id="257" r:id="rId3"/>
    <p:sldId id="275" r:id="rId4"/>
    <p:sldId id="276" r:id="rId5"/>
    <p:sldId id="260" r:id="rId6"/>
    <p:sldId id="277" r:id="rId7"/>
    <p:sldId id="268" r:id="rId8"/>
    <p:sldId id="270" r:id="rId9"/>
  </p:sldIdLst>
  <p:sldSz cx="9144000" cy="6858000" type="screen4x3"/>
  <p:notesSz cx="6858000" cy="9144000"/>
  <p:custShowLst>
    <p:custShow name="Intro" id="0">
      <p:sldLst>
        <p:sld r:id="rId3"/>
        <p:sld r:id="rId6"/>
      </p:sldLst>
    </p:custShow>
  </p:custShow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303C31F-8F99-4210-8913-3B39C36FD421}">
          <p14:sldIdLst>
            <p14:sldId id="257"/>
            <p14:sldId id="275"/>
          </p14:sldIdLst>
        </p14:section>
        <p14:section name="Camping" id="{39A7CC9B-A1A7-4779-8360-62743ED78463}">
          <p14:sldIdLst>
            <p14:sldId id="276"/>
          </p14:sldIdLst>
        </p14:section>
        <p14:section name="Houseboats" id="{069B597D-0DD3-4AFC-8CD8-14B5B9F23CEE}">
          <p14:sldIdLst>
            <p14:sldId id="260"/>
          </p14:sldIdLst>
        </p14:section>
        <p14:section name="Condos and Hotels" id="{C8A064FF-F490-46B6-8787-D3367CA99F1F}">
          <p14:sldIdLst>
            <p14:sldId id="277"/>
          </p14:sldIdLst>
        </p14:section>
        <p14:section name="Equipment Rentals" id="{62F7038C-89F8-4B50-AB79-88563273D448}">
          <p14:sldIdLst>
            <p14:sldId id="268"/>
          </p14:sldIdLst>
        </p14:section>
        <p14:section name="Planning" id="{75052824-C488-44EF-B03E-6E042CB66F9C}">
          <p14:sldIdLst>
            <p14:sldId id="27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20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ebora A. Collins" initials="DAC" lastIdx="1" clrIdx="0">
    <p:extLst>
      <p:ext uri="{19B8F6BF-5375-455C-9EA6-DF929625EA0E}">
        <p15:presenceInfo xmlns:p15="http://schemas.microsoft.com/office/powerpoint/2012/main" userId="Debora A. Collins" providerId="None"/>
      </p:ext>
    </p:extLst>
  </p:cmAuthor>
  <p:cmAuthor id="2" name="Sam Bellows" initials="SB" lastIdx="5" clrIdx="1">
    <p:extLst>
      <p:ext uri="{19B8F6BF-5375-455C-9EA6-DF929625EA0E}">
        <p15:presenceInfo xmlns:p15="http://schemas.microsoft.com/office/powerpoint/2012/main" userId="Sam Bellows" providerId="None"/>
      </p:ext>
    </p:extLst>
  </p:cmAuthor>
  <p:cmAuthor id="3" name="Debbie Collins" initials="DC" lastIdx="2" clrIdx="2">
    <p:extLst>
      <p:ext uri="{19B8F6BF-5375-455C-9EA6-DF929625EA0E}">
        <p15:presenceInfo xmlns:p15="http://schemas.microsoft.com/office/powerpoint/2012/main" userId="8a6ab25c6ff6380d" providerId="Windows Live"/>
      </p:ext>
    </p:extLst>
  </p:cmAuthor>
  <p:cmAuthor id="4" name="Thor Christensen" initials="TC" lastIdx="6" clrIdx="3">
    <p:extLst>
      <p:ext uri="{19B8F6BF-5375-455C-9EA6-DF929625EA0E}">
        <p15:presenceInfo xmlns:p15="http://schemas.microsoft.com/office/powerpoint/2012/main" userId="Thor Christense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ACFF6"/>
    <a:srgbClr val="595959"/>
    <a:srgbClr val="128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412" autoAdjust="0"/>
    <p:restoredTop sz="94799" autoAdjust="0"/>
  </p:normalViewPr>
  <p:slideViewPr>
    <p:cSldViewPr snapToGrid="0">
      <p:cViewPr varScale="1">
        <p:scale>
          <a:sx n="108" d="100"/>
          <a:sy n="108" d="100"/>
        </p:scale>
        <p:origin x="1326" y="114"/>
      </p:cViewPr>
      <p:guideLst>
        <p:guide orient="horz" pos="120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6" d="100"/>
          <a:sy n="56" d="100"/>
        </p:scale>
        <p:origin x="606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1" i="0" u="none" strike="noStrike" kern="1200" cap="all" spc="5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Wakeboards Available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cap="all" spc="5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3A92-4268-910C-86FDB747EABA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3A92-4268-910C-86FDB747EABA}"/>
              </c:ext>
            </c:extLst>
          </c:dPt>
          <c:dPt>
            <c:idx val="2"/>
            <c:bubble3D val="0"/>
            <c:spPr>
              <a:solidFill>
                <a:schemeClr val="accent5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3A92-4268-910C-86FDB747EABA}"/>
              </c:ext>
            </c:extLst>
          </c:dPt>
          <c:dPt>
            <c:idx val="3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3A92-4268-910C-86FDB747EABA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multiLvlStrRef>
              <c:f>'Toys &amp; Accessories'!$B$3:$C$7</c:f>
              <c:multiLvlStrCache>
                <c:ptCount val="4"/>
                <c:lvl>
                  <c:pt idx="0">
                    <c:v>Large - Men's Boot Size 8-12</c:v>
                  </c:pt>
                  <c:pt idx="1">
                    <c:v>Small - Women's Boot Size 4-9</c:v>
                  </c:pt>
                  <c:pt idx="2">
                    <c:v>Large - Women's Boot Size 10-12</c:v>
                  </c:pt>
                  <c:pt idx="3">
                    <c:v>High Performance - Men's Boot Size 8-12</c:v>
                  </c:pt>
                </c:lvl>
                <c:lvl>
                  <c:pt idx="0">
                    <c:v>Wakeboard</c:v>
                  </c:pt>
                  <c:pt idx="1">
                    <c:v>Wakeboard </c:v>
                  </c:pt>
                  <c:pt idx="2">
                    <c:v>Wakeboard</c:v>
                  </c:pt>
                  <c:pt idx="3">
                    <c:v>Wakeboard</c:v>
                  </c:pt>
                </c:lvl>
              </c:multiLvlStrCache>
            </c:multiLvlStrRef>
          </c:cat>
          <c:val>
            <c:numRef>
              <c:f>'Toys &amp; Accessories'!$D$3:$D$7</c:f>
              <c:numCache>
                <c:formatCode>General</c:formatCode>
                <c:ptCount val="4"/>
                <c:pt idx="0">
                  <c:v>10</c:v>
                </c:pt>
                <c:pt idx="1">
                  <c:v>5</c:v>
                </c:pt>
                <c:pt idx="2">
                  <c:v>5</c:v>
                </c:pt>
                <c:pt idx="3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3A92-4268-910C-86FDB747EABA}"/>
            </c:ext>
          </c:extLst>
        </c:ser>
        <c:dLbls>
          <c:dLblPos val="inEnd"/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4" dt="2016-05-23T17:06:22.248" idx="6">
    <p:pos x="2255" y="1296"/>
    <p:text>Should we show price ranges?</p:text>
    <p:extLst>
      <p:ext uri="{C676402C-5697-4E1C-873F-D02D1690AC5C}">
        <p15:threadingInfo xmlns:p15="http://schemas.microsoft.com/office/powerpoint/2012/main" timeZoneBias="360"/>
      </p:ext>
    </p:extLs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/>
              <a:t>Houseboat Vacations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/>
              <a:t>01/01/2015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2D56DD-E52B-4BE6-949E-985F1A7174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6785696"/>
      </p:ext>
    </p:extLst>
  </p:cSld>
  <p:clrMap bg1="lt1" tx1="dk1" bg2="lt2" tx2="dk2" accent1="accent1" accent2="accent2" accent3="accent3" accent4="accent4" accent5="accent5" accent6="accent6" hlink="hlink" folHlink="folHlink"/>
  <p:hf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/>
              <a:t>Houseboat Vacations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/>
              <a:t>01/01/2015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4AEAF6-14AB-40A5-8671-EAA33A5408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8332757"/>
      </p:ext>
    </p:extLst>
  </p:cSld>
  <p:clrMap bg1="lt1" tx1="dk1" bg2="lt2" tx2="dk2" accent1="accent1" accent2="accent2" accent3="accent3" accent4="accent4" accent5="accent5" accent6="accent6" hlink="hlink" folHlink="folHlink"/>
  <p:hf ftr="0"/>
  <p:notesStyle>
    <a:lvl1pPr marL="0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01/01/2015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14AEAF6-14AB-40A5-8671-EAA33A540897}" type="slidenum">
              <a:rPr lang="en-US" smtClean="0"/>
              <a:t>1</a:t>
            </a:fld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/>
              <a:t>Houseboat Vacations</a:t>
            </a:r>
          </a:p>
        </p:txBody>
      </p:sp>
    </p:spTree>
    <p:extLst>
      <p:ext uri="{BB962C8B-B14F-4D97-AF65-F5344CB8AC3E}">
        <p14:creationId xmlns:p14="http://schemas.microsoft.com/office/powerpoint/2010/main" val="4591648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01/01/2015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14AEAF6-14AB-40A5-8671-EAA33A540897}" type="slidenum">
              <a:rPr lang="en-US" smtClean="0"/>
              <a:t>4</a:t>
            </a:fld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/>
              <a:t>Houseboat Vacations</a:t>
            </a:r>
          </a:p>
        </p:txBody>
      </p:sp>
    </p:spTree>
    <p:extLst>
      <p:ext uri="{BB962C8B-B14F-4D97-AF65-F5344CB8AC3E}">
        <p14:creationId xmlns:p14="http://schemas.microsoft.com/office/powerpoint/2010/main" val="12132837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259" y="1300786"/>
            <a:ext cx="6517482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3259" y="3886201"/>
            <a:ext cx="6517482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01/01/2015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7A880-D5B2-4076-B266-C2F2A9E7EB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99710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4289374"/>
            <a:ext cx="7773324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88558" y="698261"/>
            <a:ext cx="7366899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5108728"/>
            <a:ext cx="7773339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01/01/2015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7A880-D5B2-4076-B266-C2F2A9E7EBD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7919982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204821"/>
            <a:ext cx="7773339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01/01/2015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7A880-D5B2-4076-B266-C2F2A9E7EBD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2467187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872588"/>
            <a:ext cx="6977064" cy="272991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2"/>
            <a:ext cx="6564224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372797"/>
            <a:ext cx="7773339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01/01/2015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7A880-D5B2-4076-B266-C2F2A9E7EBD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737626" y="887859"/>
            <a:ext cx="546888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50130" y="3120015"/>
            <a:ext cx="553641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06678982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2138722"/>
            <a:ext cx="7773339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662335"/>
            <a:ext cx="777333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01/01/2015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7A880-D5B2-4076-B266-C2F2A9E7EBD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2691607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160509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3"/>
            <a:ext cx="2474232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31" y="2943356"/>
            <a:ext cx="2474232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9292" y="2367093"/>
            <a:ext cx="246864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012" y="2943356"/>
            <a:ext cx="2477513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367093"/>
            <a:ext cx="24786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9974" y="2943356"/>
            <a:ext cx="247869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01/01/2015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7A880-D5B2-4076-B266-C2F2A9E7EBD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201636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31" y="610772"/>
            <a:ext cx="7773339" cy="160392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31" y="4204820"/>
            <a:ext cx="247230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331" y="2367093"/>
            <a:ext cx="2472307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31" y="4781082"/>
            <a:ext cx="2472307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69" y="4204820"/>
            <a:ext cx="247637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31011" y="2367093"/>
            <a:ext cx="2477514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781081"/>
            <a:ext cx="2477514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4204820"/>
            <a:ext cx="247551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79974" y="2367093"/>
            <a:ext cx="2478696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880" y="4781079"/>
            <a:ext cx="2478790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01/01/2015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7A880-D5B2-4076-B266-C2F2A9E7EBD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8126519"/>
      </p:ext>
    </p:extLst>
  </p:cSld>
  <p:clrMapOvr>
    <a:masterClrMapping/>
  </p:clrMapOvr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2367094"/>
            <a:ext cx="7773339" cy="342410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01/01/2015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7A880-D5B2-4076-B266-C2F2A9E7EB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64792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09602"/>
            <a:ext cx="1914995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609602"/>
            <a:ext cx="5744043" cy="518159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01/01/2015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7A880-D5B2-4076-B266-C2F2A9E7EB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0838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01/01/2015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84E26-A447-45E9-B9BE-458F5664BB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83525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43491" y="796631"/>
            <a:ext cx="6251304" cy="2700706"/>
          </a:xfrm>
        </p:spPr>
        <p:txBody>
          <a:bodyPr bIns="0" anchor="b">
            <a:normAutofit/>
          </a:bodyPr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3491" y="3497337"/>
            <a:ext cx="6251304" cy="1011489"/>
          </a:xfrm>
        </p:spPr>
        <p:txBody>
          <a:bodyPr tIns="91440" bIns="91440">
            <a:normAutofit/>
          </a:bodyPr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01/01/2015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43490" y="329308"/>
            <a:ext cx="3719283" cy="30920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77760" y="798973"/>
            <a:ext cx="802005" cy="503578"/>
          </a:xfrm>
        </p:spPr>
        <p:txBody>
          <a:bodyPr/>
          <a:lstStyle/>
          <a:p>
            <a:fld id="{AF27A880-D5B2-4076-B266-C2F2A9E7EB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6246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7772870" cy="342410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01/01/2015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7A880-D5B2-4076-B266-C2F2A9E7EB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450065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01/01/2015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7A880-D5B2-4076-B266-C2F2A9E7EB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6087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3492" y="1756130"/>
            <a:ext cx="6251302" cy="1952270"/>
          </a:xfrm>
        </p:spPr>
        <p:txBody>
          <a:bodyPr anchor="b">
            <a:normAutofit/>
          </a:bodyPr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34318" y="3708400"/>
            <a:ext cx="6251302" cy="1110725"/>
          </a:xfrm>
        </p:spPr>
        <p:txBody>
          <a:bodyPr tIns="91440"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01/01/2015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7A880-D5B2-4076-B266-C2F2A9E7EB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19918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3491" y="804890"/>
            <a:ext cx="6251303" cy="1059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3491" y="2013936"/>
            <a:ext cx="2965632" cy="34375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9162" y="2013936"/>
            <a:ext cx="2965424" cy="343755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01/01/2015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7A880-D5B2-4076-B266-C2F2A9E7EB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09412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3491" y="804164"/>
            <a:ext cx="6251303" cy="10563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3491" y="2019550"/>
            <a:ext cx="2965631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3491" y="2824270"/>
            <a:ext cx="2965631" cy="264445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29270" y="2023004"/>
            <a:ext cx="2965523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29270" y="2821491"/>
            <a:ext cx="2965523" cy="263737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01/01/2015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7A880-D5B2-4076-B266-C2F2A9E7EB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18095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01/01/2015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7A880-D5B2-4076-B266-C2F2A9E7EB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09247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01/01/2015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7A880-D5B2-4076-B266-C2F2A9E7EB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69565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9042" y="798973"/>
            <a:ext cx="2425950" cy="2406519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86656" y="798974"/>
            <a:ext cx="3506719" cy="4658826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39042" y="3205492"/>
            <a:ext cx="2421501" cy="2248181"/>
          </a:xfrm>
        </p:spPr>
        <p:txBody>
          <a:bodyPr>
            <a:normAutofit/>
          </a:bodyPr>
          <a:lstStyle>
            <a:lvl1pPr marL="0" indent="0" algn="l"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01/01/2015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7A880-D5B2-4076-B266-C2F2A9E7EB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13037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4996501" y="482171"/>
            <a:ext cx="3511387" cy="5149101"/>
            <a:chOff x="4996501" y="482171"/>
            <a:chExt cx="3511387" cy="5149101"/>
          </a:xfrm>
        </p:grpSpPr>
        <p:sp>
          <p:nvSpPr>
            <p:cNvPr id="14" name="Rectangle 13"/>
            <p:cNvSpPr/>
            <p:nvPr/>
          </p:nvSpPr>
          <p:spPr>
            <a:xfrm>
              <a:off x="4996501" y="482171"/>
              <a:ext cx="3511387" cy="5149101"/>
            </a:xfrm>
            <a:prstGeom prst="rect">
              <a:avLst/>
            </a:prstGeom>
            <a:blipFill dpi="0" rotWithShape="1">
              <a:blip r:embed="rId2">
                <a:alphaModFix amt="30000"/>
              </a:blip>
              <a:srcRect/>
              <a:tile tx="0" ty="0" sx="100000" sy="100000" flip="none" algn="ctr"/>
            </a:blip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 extrusionH="76200" contourW="12700" prstMaterial="matte">
              <a:bevelT w="152400" h="50800" prst="softRound"/>
              <a:extrusionClr>
                <a:schemeClr val="tx2"/>
              </a:extrusionClr>
              <a:contourClr>
                <a:schemeClr val="bg2"/>
              </a:contourClr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Rectangle 14"/>
            <p:cNvSpPr/>
            <p:nvPr/>
          </p:nvSpPr>
          <p:spPr>
            <a:xfrm>
              <a:off x="5312152" y="812506"/>
              <a:ext cx="2883013" cy="4479361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38100" cmpd="sng">
              <a:solidFill>
                <a:schemeClr val="tx2">
                  <a:lumMod val="25000"/>
                </a:schemeClr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149" y="1129513"/>
            <a:ext cx="3080490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40128" y="1122543"/>
            <a:ext cx="2234998" cy="3866327"/>
          </a:xfrm>
          <a:solidFill>
            <a:schemeClr val="bg1">
              <a:lumMod val="50000"/>
              <a:lumOff val="50000"/>
              <a:alpha val="80000"/>
            </a:schemeClr>
          </a:solidFill>
          <a:ln w="9525" cap="sq">
            <a:noFill/>
            <a:miter lim="800000"/>
          </a:ln>
          <a:effectLst/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3200" dirty="0"/>
            </a:lvl1pPr>
          </a:lstStyle>
          <a:p>
            <a:pPr lvl="0" algn="ctr" defTabSz="914400">
              <a:spcBef>
                <a:spcPts val="1800"/>
              </a:spcBef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3492" y="3145992"/>
            <a:ext cx="3076077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36664" y="5469857"/>
            <a:ext cx="3082905" cy="320123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01/01/2015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37530" y="318641"/>
            <a:ext cx="3082083" cy="320931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7A880-D5B2-4076-B266-C2F2A9E7EB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64813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01/01/2015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7A880-D5B2-4076-B266-C2F2A9E7EB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40727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92373" y="798974"/>
            <a:ext cx="1103027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3492" y="798974"/>
            <a:ext cx="4985762" cy="465988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01/01/2015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7A880-D5B2-4076-B266-C2F2A9E7EB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37606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828564"/>
            <a:ext cx="7763814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3657458"/>
            <a:ext cx="7763814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01/01/2015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7A880-D5B2-4076-B266-C2F2A9E7EB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3963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3829520" cy="342410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629150" y="2367093"/>
            <a:ext cx="3829050" cy="342410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01/01/2015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7A880-D5B2-4076-B266-C2F2A9E7EB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29223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746" y="2371018"/>
            <a:ext cx="3655106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331" y="3051013"/>
            <a:ext cx="3829520" cy="27401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7317" y="2371018"/>
            <a:ext cx="3661353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629150" y="3051013"/>
            <a:ext cx="3829051" cy="27401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01/01/2015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7A880-D5B2-4076-B266-C2F2A9E7EB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7158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01/01/2015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7A880-D5B2-4076-B266-C2F2A9E7EB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3950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01/01/2015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7A880-D5B2-4076-B266-C2F2A9E7EB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31331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2951766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808547" y="609601"/>
            <a:ext cx="4650122" cy="518159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2632852"/>
            <a:ext cx="2951767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01/01/2015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7A880-D5B2-4076-B266-C2F2A9E7EB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8122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609600"/>
            <a:ext cx="4129618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04270" y="609601"/>
            <a:ext cx="3005851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2632853"/>
            <a:ext cx="4129604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01/01/2015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7A880-D5B2-4076-B266-C2F2A9E7EB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30573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image" Target="../media/image4.jpg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0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4"/>
            <a:ext cx="7773339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3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01/01/2015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31" y="5883276"/>
            <a:ext cx="50046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73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AF27A880-D5B2-4076-B266-C2F2A9E7EBD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8183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4" r:id="rId2"/>
    <p:sldLayoutId id="2147483745" r:id="rId3"/>
    <p:sldLayoutId id="2147483746" r:id="rId4"/>
    <p:sldLayoutId id="2147483747" r:id="rId5"/>
    <p:sldLayoutId id="2147483748" r:id="rId6"/>
    <p:sldLayoutId id="2147483749" r:id="rId7"/>
    <p:sldLayoutId id="2147483750" r:id="rId8"/>
    <p:sldLayoutId id="2147483751" r:id="rId9"/>
    <p:sldLayoutId id="2147483752" r:id="rId10"/>
    <p:sldLayoutId id="2147483753" r:id="rId11"/>
    <p:sldLayoutId id="2147483754" r:id="rId12"/>
    <p:sldLayoutId id="2147483755" r:id="rId13"/>
    <p:sldLayoutId id="2147483756" r:id="rId14"/>
    <p:sldLayoutId id="2147483757" r:id="rId15"/>
    <p:sldLayoutId id="2147483758" r:id="rId16"/>
    <p:sldLayoutId id="2147483759" r:id="rId17"/>
    <p:sldLayoutId id="2147483760" r:id="rId18"/>
  </p:sldLayoutIdLst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3622291"/>
            <a:ext cx="9144000" cy="251227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>
                  <a:alpha val="8000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69" b="-2769"/>
          <a:stretch/>
        </p:blipFill>
        <p:spPr>
          <a:xfrm>
            <a:off x="0" y="6135624"/>
            <a:ext cx="9144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43491" y="804520"/>
            <a:ext cx="6251303" cy="10492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3491" y="2015733"/>
            <a:ext cx="6251303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26502" y="330370"/>
            <a:ext cx="2368292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01/01/2015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43491" y="329308"/>
            <a:ext cx="3719283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7725" y="798973"/>
            <a:ext cx="795746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AF27A880-D5B2-4076-B266-C2F2A9E7EBDC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6144768"/>
            <a:ext cx="9144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30210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74" r:id="rId1"/>
    <p:sldLayoutId id="2147483775" r:id="rId2"/>
    <p:sldLayoutId id="2147483776" r:id="rId3"/>
    <p:sldLayoutId id="2147483777" r:id="rId4"/>
    <p:sldLayoutId id="2147483778" r:id="rId5"/>
    <p:sldLayoutId id="2147483779" r:id="rId6"/>
    <p:sldLayoutId id="2147483780" r:id="rId7"/>
    <p:sldLayoutId id="2147483781" r:id="rId8"/>
    <p:sldLayoutId id="2147483782" r:id="rId9"/>
    <p:sldLayoutId id="2147483783" r:id="rId10"/>
    <p:sldLayoutId id="2147483784" r:id="rId11"/>
  </p:sldLayoutIdLst>
  <p:hf hdr="0" ftr="0" dt="0"/>
  <p:txStyles>
    <p:titleStyle>
      <a:lvl1pPr algn="ctr" defTabSz="6858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6858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85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66828" y="4279052"/>
            <a:ext cx="5210345" cy="1028700"/>
          </a:xfrm>
        </p:spPr>
        <p:txBody>
          <a:bodyPr>
            <a:noAutofit/>
          </a:bodyPr>
          <a:lstStyle/>
          <a:p>
            <a:pPr algn="ctr"/>
            <a:r>
              <a:rPr lang="en-US" sz="6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Desert Lake</a:t>
            </a:r>
            <a:br>
              <a:rPr lang="en-US" sz="6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en-US" sz="6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Vacations</a:t>
            </a:r>
          </a:p>
        </p:txBody>
      </p:sp>
    </p:spTree>
    <p:extLst>
      <p:ext uri="{BB962C8B-B14F-4D97-AF65-F5344CB8AC3E}">
        <p14:creationId xmlns:p14="http://schemas.microsoft.com/office/powerpoint/2010/main" val="19354595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Types of Vacations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Camping</a:t>
            </a:r>
          </a:p>
          <a:p>
            <a:r>
              <a:rPr lang="en-US" dirty="0"/>
              <a:t>Houseboats</a:t>
            </a:r>
          </a:p>
          <a:p>
            <a:r>
              <a:rPr lang="en-US" dirty="0"/>
              <a:t>Condos/Hotels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84E26-A447-45E9-B9BE-458F5664BBA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1753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Camping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Jack Rabbit Flats – 50 tent sites</a:t>
            </a:r>
          </a:p>
          <a:p>
            <a:r>
              <a:rPr lang="en-US" dirty="0"/>
              <a:t>Lake View Campground – 62 tent and RV sites</a:t>
            </a:r>
          </a:p>
          <a:p>
            <a:r>
              <a:rPr lang="en-US" dirty="0"/>
              <a:t>Big Rock – 47 RV sites with full hookups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84E26-A447-45E9-B9BE-458F5664BBA3}" type="slidenum">
              <a:rPr lang="en-US" smtClean="0"/>
              <a:t>3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9284" y="3818275"/>
            <a:ext cx="3608917" cy="27066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9786715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257300"/>
          </a:xfrm>
        </p:spPr>
        <p:txBody>
          <a:bodyPr/>
          <a:lstStyle/>
          <a:p>
            <a:r>
              <a:rPr lang="en-US" dirty="0"/>
              <a:t>Why Rent a Houseboat?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257550" cy="3811588"/>
          </a:xfrm>
        </p:spPr>
        <p:txBody>
          <a:bodyPr>
            <a:no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/>
              <a:t>Affordable compared to hotel vacations.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/>
              <a:t>Luxurious compared to camping.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/>
              <a:t>Options to rent toys (i.e., boats, jet skis).</a:t>
            </a:r>
          </a:p>
          <a:p>
            <a:endParaRPr 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7A880-D5B2-4076-B266-C2F2A9E7EBD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4360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24640"/>
            <a:ext cx="7886700" cy="1325563"/>
          </a:xfrm>
        </p:spPr>
        <p:txBody>
          <a:bodyPr/>
          <a:lstStyle/>
          <a:p>
            <a:r>
              <a:rPr lang="en-US" dirty="0"/>
              <a:t>Condos and Hotels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628651" y="1944697"/>
            <a:ext cx="1828800" cy="4351338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dirty="0"/>
              <a:t> Condos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 Hotels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 Hostel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4"/>
          </p:nvPr>
        </p:nvSpPr>
        <p:spPr>
          <a:xfrm>
            <a:off x="4295771" y="1893099"/>
            <a:ext cx="4376742" cy="440293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en-US" dirty="0"/>
              <a:t>Luxury accommodations with kitchens, living rooms, and separate bedrooms.</a:t>
            </a:r>
          </a:p>
          <a:p>
            <a:pPr marL="0" indent="0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dirty="0"/>
              <a:t>Affordable accommodations with refrigerators and microwaves.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None/>
            </a:pPr>
            <a:r>
              <a:rPr lang="en-US" dirty="0"/>
              <a:t>Inexpensive </a:t>
            </a:r>
            <a:r>
              <a:rPr lang="en-US" dirty="0" err="1"/>
              <a:t>bunkbeds</a:t>
            </a:r>
            <a:r>
              <a:rPr lang="en-US" dirty="0"/>
              <a:t> with shared bathrooms and access to kitchen.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84E26-A447-45E9-B9BE-458F5664BBA3}" type="slidenum">
              <a:rPr lang="en-US" smtClean="0"/>
              <a:t>5</a:t>
            </a:fld>
            <a:endParaRPr lang="en-US" dirty="0"/>
          </a:p>
        </p:txBody>
      </p:sp>
      <p:sp>
        <p:nvSpPr>
          <p:cNvPr id="7" name="Equal 6"/>
          <p:cNvSpPr/>
          <p:nvPr/>
        </p:nvSpPr>
        <p:spPr>
          <a:xfrm>
            <a:off x="2728903" y="1857372"/>
            <a:ext cx="1243012" cy="642937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Equal 7"/>
          <p:cNvSpPr/>
          <p:nvPr/>
        </p:nvSpPr>
        <p:spPr>
          <a:xfrm>
            <a:off x="3052759" y="3317082"/>
            <a:ext cx="1243012" cy="642937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Equal 8"/>
          <p:cNvSpPr/>
          <p:nvPr/>
        </p:nvSpPr>
        <p:spPr>
          <a:xfrm>
            <a:off x="2414576" y="4776796"/>
            <a:ext cx="1243012" cy="642937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25581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Sample Equipment</a:t>
            </a:r>
          </a:p>
        </p:txBody>
      </p:sp>
      <p:graphicFrame>
        <p:nvGraphicFramePr>
          <p:cNvPr id="7" name="Wakeboard Chart" title="Wakeboard Chart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464079337"/>
              </p:ext>
            </p:extLst>
          </p:nvPr>
        </p:nvGraphicFramePr>
        <p:xfrm>
          <a:off x="3808413" y="609600"/>
          <a:ext cx="4649787" cy="5181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/>
              <a:t>Chart 1.  Rental Wakeboards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7A880-D5B2-4076-B266-C2F2A9E7EBD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5022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Corbel" panose="020B0503020204020204" pitchFamily="34" charset="0"/>
              </a:rPr>
              <a:t>Planning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Corbel" panose="020B0503020204020204" pitchFamily="34" charset="0"/>
              </a:rPr>
              <a:t>Book a houseboat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Corbel" panose="020B0503020204020204" pitchFamily="34" charset="0"/>
              </a:rPr>
              <a:t>Pack your bag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Corbel" panose="020B0503020204020204" pitchFamily="34" charset="0"/>
              </a:rPr>
              <a:t>Have fun</a:t>
            </a:r>
            <a:endParaRPr lang="en-US" b="0" i="0" u="none" strike="noStrike" baseline="0" dirty="0">
              <a:solidFill>
                <a:srgbClr val="2E74B5"/>
              </a:solidFill>
              <a:latin typeface="Corbel" panose="020B0503020204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84E26-A447-45E9-B9BE-458F5664BBA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382112"/>
      </p:ext>
    </p:extLst>
  </p:cSld>
  <p:clrMapOvr>
    <a:masterClrMapping/>
  </p:clrMapOvr>
</p:sld>
</file>

<file path=ppt/theme/theme1.xml><?xml version="1.0" encoding="utf-8"?>
<a:theme xmlns:a="http://schemas.openxmlformats.org/drawingml/2006/main" name="Droplet">
  <a:themeElements>
    <a:clrScheme name="Droplet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DEB094D4-7FD8-4F86-93D5-B0F1341EF586}"/>
    </a:ext>
  </a:extLst>
</a:theme>
</file>

<file path=ppt/theme/theme2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9D5"/>
      </a:lt2>
      <a:accent1>
        <a:srgbClr val="FB8C29"/>
      </a:accent1>
      <a:accent2>
        <a:srgbClr val="F2C351"/>
      </a:accent2>
      <a:accent3>
        <a:srgbClr val="D0CBA5"/>
      </a:accent3>
      <a:accent4>
        <a:srgbClr val="A2C476"/>
      </a:accent4>
      <a:accent5>
        <a:srgbClr val="57C293"/>
      </a:accent5>
      <a:accent6>
        <a:srgbClr val="43BFDE"/>
      </a:accent6>
      <a:hlink>
        <a:srgbClr val="FBAE29"/>
      </a:hlink>
      <a:folHlink>
        <a:srgbClr val="EDC47E"/>
      </a:folHlink>
    </a:clrScheme>
    <a:fontScheme name="Gallery">
      <a:majorFont>
        <a:latin typeface="Rockwell" panose="020606030202050204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BB5F5D82-B5E9-469E-A815-C655ED4AF243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12739</TotalTime>
  <Words>132</Words>
  <Application>Microsoft Office PowerPoint</Application>
  <PresentationFormat>On-screen Show (4:3)</PresentationFormat>
  <Paragraphs>43</Paragraphs>
  <Slides>7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  <vt:variant>
        <vt:lpstr>Custom Shows</vt:lpstr>
      </vt:variant>
      <vt:variant>
        <vt:i4>1</vt:i4>
      </vt:variant>
    </vt:vector>
  </HeadingPairs>
  <TitlesOfParts>
    <vt:vector size="15" baseType="lpstr">
      <vt:lpstr>Arial</vt:lpstr>
      <vt:lpstr>Calibri</vt:lpstr>
      <vt:lpstr>Corbel</vt:lpstr>
      <vt:lpstr>Rockwell</vt:lpstr>
      <vt:lpstr>Tw Cen MT</vt:lpstr>
      <vt:lpstr>Droplet</vt:lpstr>
      <vt:lpstr>Gallery</vt:lpstr>
      <vt:lpstr>Desert Lake  Vacations</vt:lpstr>
      <vt:lpstr>Types of Vacations</vt:lpstr>
      <vt:lpstr>Camping</vt:lpstr>
      <vt:lpstr>Why Rent a Houseboat?</vt:lpstr>
      <vt:lpstr>Condos and Hotels</vt:lpstr>
      <vt:lpstr>Sample Equipment</vt:lpstr>
      <vt:lpstr>Planning</vt:lpstr>
      <vt:lpstr>Intro</vt:lpstr>
    </vt:vector>
  </TitlesOfParts>
  <Company>IT Learning Consulting, LLC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>Vacations</dc:subject>
  <dc:creator>Sam Bellows</dc:creator>
  <cp:lastModifiedBy>Quaid Atkinson</cp:lastModifiedBy>
  <cp:revision>118</cp:revision>
  <dcterms:created xsi:type="dcterms:W3CDTF">2014-10-31T20:19:00Z</dcterms:created>
  <dcterms:modified xsi:type="dcterms:W3CDTF">2016-06-24T15:30:51Z</dcterms:modified>
  <cp:contentStatus>Final Draft</cp:contentStatus>
</cp:coreProperties>
</file>