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305" r:id="rId2"/>
    <p:sldId id="280" r:id="rId3"/>
    <p:sldId id="307" r:id="rId4"/>
    <p:sldId id="294" r:id="rId5"/>
    <p:sldId id="308" r:id="rId6"/>
    <p:sldId id="309" r:id="rId7"/>
    <p:sldId id="295" r:id="rId8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DDF8"/>
    <a:srgbClr val="FFFF66"/>
    <a:srgbClr val="CCFFFF"/>
    <a:srgbClr val="FF0000"/>
    <a:srgbClr val="CCECFF"/>
    <a:srgbClr val="CC66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38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          Market Share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093-460C-BAE6-21A8151647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093-460C-BAE6-21A8151647A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093-460C-BAE6-21A8151647A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093-460C-BAE6-21A8151647A3}"/>
              </c:ext>
            </c:extLst>
          </c:dPt>
          <c:dLbls>
            <c:spPr>
              <a:solidFill>
                <a:srgbClr val="FFFFFF"/>
              </a:solidFill>
              <a:ln>
                <a:solidFill>
                  <a:srgbClr val="000000">
                    <a:lumMod val="25000"/>
                    <a:lumOff val="75000"/>
                  </a:srgb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PepsiCo</c:v>
                </c:pt>
                <c:pt idx="1">
                  <c:v>Kraft Foods</c:v>
                </c:pt>
                <c:pt idx="2">
                  <c:v>Hershey</c:v>
                </c:pt>
                <c:pt idx="3">
                  <c:v>Kellogg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12</c:v>
                </c:pt>
                <c:pt idx="2">
                  <c:v>9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63-47C1-BD04-A731C01F91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PEPSI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Broad Product Portfolio</c:v>
                </c:pt>
                <c:pt idx="1">
                  <c:v>New Products Introduced</c:v>
                </c:pt>
                <c:pt idx="2">
                  <c:v>Efficient Operations</c:v>
                </c:pt>
                <c:pt idx="3">
                  <c:v>Strong Marketing/Sales</c:v>
                </c:pt>
                <c:pt idx="4">
                  <c:v>Good Distribution Channels</c:v>
                </c:pt>
                <c:pt idx="5">
                  <c:v>International Market Share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</c:v>
                </c:pt>
                <c:pt idx="1">
                  <c:v>6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C7-4B09-9860-8409D5E2D3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Coca-Cola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Broad Product Portfolio</c:v>
                </c:pt>
                <c:pt idx="1">
                  <c:v>New Products Introduced</c:v>
                </c:pt>
                <c:pt idx="2">
                  <c:v>Efficient Operations</c:v>
                </c:pt>
                <c:pt idx="3">
                  <c:v>Strong Marketing/Sales</c:v>
                </c:pt>
                <c:pt idx="4">
                  <c:v>Good Distribution Channels</c:v>
                </c:pt>
                <c:pt idx="5">
                  <c:v>International Market Share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9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C7-4B09-9860-8409D5E2D3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Dr. Pepper/Snapple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Broad Product Portfolio</c:v>
                </c:pt>
                <c:pt idx="1">
                  <c:v>New Products Introduced</c:v>
                </c:pt>
                <c:pt idx="2">
                  <c:v>Efficient Operations</c:v>
                </c:pt>
                <c:pt idx="3">
                  <c:v>Strong Marketing/Sales</c:v>
                </c:pt>
                <c:pt idx="4">
                  <c:v>Good Distribution Channels</c:v>
                </c:pt>
                <c:pt idx="5">
                  <c:v>International Market Share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6</c:v>
                </c:pt>
                <c:pt idx="1">
                  <c:v>5</c:v>
                </c:pt>
                <c:pt idx="2">
                  <c:v>7</c:v>
                </c:pt>
                <c:pt idx="3">
                  <c:v>6</c:v>
                </c:pt>
                <c:pt idx="4">
                  <c:v>6</c:v>
                </c:pt>
                <c:pt idx="5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C7-4B09-9860-8409D5E2D3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17157680"/>
        <c:axId val="1317151440"/>
      </c:barChart>
      <c:catAx>
        <c:axId val="1317157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7151440"/>
        <c:crosses val="autoZero"/>
        <c:auto val="1"/>
        <c:lblAlgn val="ctr"/>
        <c:lblOffset val="100"/>
        <c:noMultiLvlLbl val="0"/>
      </c:catAx>
      <c:valAx>
        <c:axId val="1317151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715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10-14T19:31:20.426" idx="1">
    <p:pos x="5328" y="0"/>
    <p:text>in North America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9140401-0141-4C99-876F-03BFF9828CA0}" type="datetimeFigureOut">
              <a:rPr lang="en-US"/>
              <a:pPr>
                <a:defRPr/>
              </a:pPr>
              <a:t>4/17/2021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CEFBEF9-8E64-4AC8-8F37-18F7F7E36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9FE62D6-5085-432B-8109-CBE36C0644A2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9FE62D6-5085-432B-8109-CBE36C0644A2}" type="slidenum">
              <a:rPr lang="en-US" altLang="en-US" sz="1200" smtClean="0"/>
              <a:pPr/>
              <a:t>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374326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58FC6-A9E0-41C6-8461-0196C535BB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971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EEFB8-4DE4-4B07-A673-7A0577AF9E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377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369AD-C3D6-4E5E-B13A-4A7A0BC1EB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0555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4ED74-61B9-46CC-9F49-49FD0193B0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0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621A8-D883-46E5-9FA9-DB71AA90CE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152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A1639-74FE-4783-B6B6-F750044A30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19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30AD2-D678-4B86-AF4D-58128F7D9C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63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85323-4379-4720-8675-7E4C8FF5C6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3197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C925B-B296-40C3-9F2A-45FC8E5333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7860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7F6B0-F25C-434F-A1D7-DD3E783C1A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1117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979B3-77FF-4CD3-B60E-4CE3AA6AA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6422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6170018-A6E6-4BA2-8727-0A45E4AEC0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33800" y="2590800"/>
            <a:ext cx="3185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PEPSICO</a:t>
            </a:r>
          </a:p>
        </p:txBody>
      </p:sp>
    </p:spTree>
    <p:extLst>
      <p:ext uri="{BB962C8B-B14F-4D97-AF65-F5344CB8AC3E}">
        <p14:creationId xmlns:p14="http://schemas.microsoft.com/office/powerpoint/2010/main" val="1578346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eaLnBrk="1" hangingPunct="1"/>
            <a:r>
              <a:rPr lang="en-US" altLang="en-US" sz="2800">
                <a:solidFill>
                  <a:schemeClr val="accent3"/>
                </a:solidFill>
              </a:rPr>
              <a:t>WHO IS PEPSICO?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990600"/>
            <a:ext cx="8763000" cy="417512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sz="2000" b="1" dirty="0"/>
              <a:t>FRITO-LAY</a:t>
            </a:r>
            <a:r>
              <a:rPr lang="en-US" altLang="en-US" sz="2000" dirty="0"/>
              <a:t> – salty snack foods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dirty="0"/>
              <a:t>Lays, Doritos, Cheetos, Tostitos, Fritos, Ruffles, </a:t>
            </a:r>
            <a:r>
              <a:rPr lang="en-US" altLang="en-US" sz="2000" dirty="0" err="1"/>
              <a:t>Santitas</a:t>
            </a:r>
            <a:r>
              <a:rPr lang="en-US" altLang="en-US" sz="2000" dirty="0"/>
              <a:t>, Sabra, Walkers</a:t>
            </a:r>
          </a:p>
          <a:p>
            <a:pPr marL="0" indent="0" eaLnBrk="1" hangingPunct="1">
              <a:buFontTx/>
              <a:buNone/>
            </a:pPr>
            <a:endParaRPr lang="en-US" altLang="en-US" sz="2000" dirty="0"/>
          </a:p>
          <a:p>
            <a:pPr marL="0" indent="0" eaLnBrk="1" hangingPunct="1">
              <a:buFontTx/>
              <a:buNone/>
            </a:pPr>
            <a:r>
              <a:rPr lang="en-US" altLang="en-US" sz="2000" b="1" dirty="0"/>
              <a:t>QUAKER – </a:t>
            </a:r>
            <a:r>
              <a:rPr lang="en-US" altLang="en-US" sz="2000" dirty="0"/>
              <a:t>cereals, rice, pasta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dirty="0"/>
              <a:t>Oatmeal, Granola Bars, Aunt Jemima, Capt.'s Crunch, Life, Rice-a-Roni</a:t>
            </a:r>
          </a:p>
          <a:p>
            <a:pPr marL="0" indent="0" eaLnBrk="1" hangingPunct="1">
              <a:buFontTx/>
              <a:buNone/>
            </a:pPr>
            <a:endParaRPr lang="en-US" altLang="en-US" sz="2000" dirty="0"/>
          </a:p>
          <a:p>
            <a:pPr marL="0" indent="0" eaLnBrk="1" hangingPunct="1">
              <a:buFontTx/>
              <a:buNone/>
            </a:pPr>
            <a:r>
              <a:rPr lang="en-US" altLang="en-US" sz="2000" b="1" dirty="0"/>
              <a:t>BEVERAGES</a:t>
            </a:r>
            <a:r>
              <a:rPr lang="en-US" altLang="en-US" sz="2000" dirty="0"/>
              <a:t> --  carbonated drinks, sports drinks, fruit juices, tea, waters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dirty="0"/>
              <a:t>Pepsi, Gatorade, Mountain Dew, Aquafina, Tropicana, Sierra Mist, Mug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dirty="0"/>
              <a:t>Has joint ventures with Unilever (Lipton) and Starbucks (coffee), and has a licensing agreement with Dr. Pepper Snapple Group (Dr. Pepper, Snapple, Crush, Schweppes), Dole (pineapple), and Ocean Spray (cranberries).</a:t>
            </a:r>
          </a:p>
          <a:p>
            <a:pPr marL="0" indent="0" eaLnBrk="1" hangingPunct="1">
              <a:buFontTx/>
              <a:buNone/>
            </a:pPr>
            <a:endParaRPr lang="en-US" altLang="en-US" sz="2000" dirty="0"/>
          </a:p>
          <a:p>
            <a:pPr marL="0" indent="0" eaLnBrk="1" hangingPunct="1">
              <a:buFontTx/>
              <a:buNone/>
            </a:pPr>
            <a:endParaRPr lang="en-US" altLang="en-US" sz="2000" dirty="0"/>
          </a:p>
          <a:p>
            <a:pPr marL="0" indent="0" algn="ctr" eaLnBrk="1" hangingPunct="1">
              <a:buFontTx/>
              <a:buNone/>
            </a:pPr>
            <a:r>
              <a:rPr lang="en-US" altLang="en-US" sz="2000" dirty="0"/>
              <a:t>More information</a:t>
            </a:r>
          </a:p>
        </p:txBody>
      </p:sp>
      <p:pic>
        <p:nvPicPr>
          <p:cNvPr id="4" name="Picture 2" descr="https://www.pepsico.com/images/default-source/pepsico-logo/pepsicolockupbrands_2li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94325"/>
            <a:ext cx="2700133" cy="108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  <a:solidFill>
            <a:schemeClr val="accent6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800" dirty="0">
                <a:solidFill>
                  <a:schemeClr val="accent3"/>
                </a:solidFill>
              </a:rPr>
              <a:t>Convenience Food Competitors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0670675"/>
              </p:ext>
            </p:extLst>
          </p:nvPr>
        </p:nvGraphicFramePr>
        <p:xfrm>
          <a:off x="685800" y="1371600"/>
          <a:ext cx="7772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2" descr="https://www.pepsico.com/images/default-source/pepsico-logo/pepsicolockupbrands_2lin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22925"/>
            <a:ext cx="2700133" cy="108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815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  <a:solidFill>
            <a:schemeClr val="accent6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800">
                <a:solidFill>
                  <a:schemeClr val="accent3"/>
                </a:solidFill>
              </a:rPr>
              <a:t>Soft Beverages Market in North America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4243416"/>
              </p:ext>
            </p:extLst>
          </p:nvPr>
        </p:nvGraphicFramePr>
        <p:xfrm>
          <a:off x="762000" y="1219200"/>
          <a:ext cx="7620000" cy="4939665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540000">
                  <a:extLst>
                    <a:ext uri="{9D8B030D-6E8A-4147-A177-3AD203B41FA5}">
                      <a16:colId xmlns:a16="http://schemas.microsoft.com/office/drawing/2014/main" val="1711980668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val="2167049646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val="4116712948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Gallons (in millions)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Volume Share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0913286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Carbonated Soft Drinks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14,707.40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48.10%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7945366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Bottled Water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8,822.40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28.90%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427376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Fruit Beverages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3,899.50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5733634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Isotonic Sports Drinks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6389275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Ready-to-drink Tea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5186879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Flavored/enhanced water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546.5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054600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drinks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405624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Ready-to-drink Coffee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092395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30,553.70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850099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506615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85800" y="723900"/>
            <a:ext cx="7772400" cy="76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280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9pPr>
          </a:lstStyle>
          <a:p>
            <a:r>
              <a:rPr lang="en-US" altLang="en-US"/>
              <a:t>KEYS TO SUCCESS – A Comparison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87567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  <a:solidFill>
            <a:schemeClr val="accent6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800">
                <a:solidFill>
                  <a:schemeClr val="accent3"/>
                </a:solidFill>
              </a:rPr>
              <a:t>Competitive Environment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562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b="1" dirty="0"/>
              <a:t>RIVALRY</a:t>
            </a:r>
            <a:r>
              <a:rPr lang="en-US" altLang="en-US" sz="2000" dirty="0"/>
              <a:t> –  Intense worldwide completion… primarily with Coca-Cola, DPSG, Kellogg, Kraft-Heinz, </a:t>
            </a:r>
            <a:r>
              <a:rPr lang="en-US" altLang="en-US" sz="2000" dirty="0" err="1"/>
              <a:t>Mondelez</a:t>
            </a:r>
            <a:r>
              <a:rPr lang="en-US" altLang="en-US" sz="2000" dirty="0"/>
              <a:t>, Monster, Nestle, Red Bull, and Snyder’s-Lance.</a:t>
            </a:r>
          </a:p>
          <a:p>
            <a:pPr eaLnBrk="1" hangingPunct="1">
              <a:defRPr/>
            </a:pPr>
            <a:endParaRPr lang="en-US" altLang="en-US" sz="2000" dirty="0"/>
          </a:p>
          <a:p>
            <a:pPr eaLnBrk="1" hangingPunct="1">
              <a:defRPr/>
            </a:pPr>
            <a:r>
              <a:rPr lang="en-US" altLang="en-US" sz="2000" b="1" dirty="0"/>
              <a:t>SUBSTITUTES</a:t>
            </a:r>
            <a:r>
              <a:rPr lang="en-US" altLang="en-US" sz="2000" dirty="0"/>
              <a:t> – water, coffee, tea, bread, competitor products (Coke, </a:t>
            </a:r>
            <a:r>
              <a:rPr lang="en-US" altLang="en-US" sz="2000" dirty="0" err="1"/>
              <a:t>etc</a:t>
            </a:r>
            <a:r>
              <a:rPr lang="en-US" altLang="en-US" sz="2000" dirty="0"/>
              <a:t>)</a:t>
            </a:r>
          </a:p>
          <a:p>
            <a:pPr eaLnBrk="1" hangingPunct="1">
              <a:defRPr/>
            </a:pPr>
            <a:endParaRPr lang="en-US" altLang="en-US" sz="2000" dirty="0"/>
          </a:p>
          <a:p>
            <a:pPr eaLnBrk="1" hangingPunct="1">
              <a:defRPr/>
            </a:pPr>
            <a:r>
              <a:rPr lang="en-US" altLang="en-US" sz="2000" b="1" dirty="0"/>
              <a:t>BARRIERS TO ENTRY/EXIT </a:t>
            </a:r>
            <a:r>
              <a:rPr lang="en-US" altLang="en-US" sz="2000" dirty="0"/>
              <a:t>– government regulation of beverages and food products; access to emerging markets and distribution channels; high capital investment in food processing factories and bottling plants.</a:t>
            </a:r>
          </a:p>
          <a:p>
            <a:pPr eaLnBrk="1" hangingPunct="1">
              <a:defRPr/>
            </a:pPr>
            <a:endParaRPr lang="en-US" altLang="en-US" sz="2000" dirty="0"/>
          </a:p>
          <a:p>
            <a:pPr eaLnBrk="1" hangingPunct="1">
              <a:defRPr/>
            </a:pPr>
            <a:r>
              <a:rPr lang="en-US" altLang="en-US" sz="2000" b="1" dirty="0"/>
              <a:t>CUSTOMER POWER </a:t>
            </a:r>
            <a:r>
              <a:rPr lang="en-US" altLang="en-US" sz="2000" dirty="0"/>
              <a:t>– Very large supermarket chains and </a:t>
            </a:r>
            <a:r>
              <a:rPr lang="en-US" altLang="en-US" sz="2000" dirty="0" err="1"/>
              <a:t>WalMart</a:t>
            </a:r>
            <a:r>
              <a:rPr lang="en-US" altLang="en-US" sz="2000" dirty="0"/>
              <a:t> have significant bargaining power.</a:t>
            </a:r>
          </a:p>
          <a:p>
            <a:pPr eaLnBrk="1" hangingPunct="1">
              <a:defRPr/>
            </a:pPr>
            <a:endParaRPr lang="en-US" altLang="en-US" sz="2000" dirty="0"/>
          </a:p>
          <a:p>
            <a:pPr eaLnBrk="1" hangingPunct="1">
              <a:defRPr/>
            </a:pPr>
            <a:r>
              <a:rPr lang="en-US" altLang="en-US" sz="2000" b="1" dirty="0"/>
              <a:t>SUPPLIER POWER </a:t>
            </a:r>
            <a:r>
              <a:rPr lang="en-US" altLang="en-US" sz="2000" dirty="0"/>
              <a:t>– Well-integrated supply chain; many suppliers are dependent/captive.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sz="2000" dirty="0"/>
          </a:p>
          <a:p>
            <a:pPr marL="0" indent="0" eaLnBrk="1" hangingPunct="1">
              <a:buFontTx/>
              <a:buNone/>
              <a:defRPr/>
            </a:pPr>
            <a:endParaRPr lang="en-US" altLang="en-US" sz="2000" b="1" dirty="0"/>
          </a:p>
          <a:p>
            <a:pPr lvl="1" eaLnBrk="1" hangingPunct="1">
              <a:defRPr/>
            </a:pPr>
            <a:endParaRPr lang="en-US" altLang="en-US" sz="1600" dirty="0"/>
          </a:p>
          <a:p>
            <a:pPr lvl="1" eaLnBrk="1" hangingPunct="1">
              <a:defRPr/>
            </a:pPr>
            <a:r>
              <a:rPr lang="en-US" altLang="en-US" sz="1600" dirty="0"/>
              <a:t>		 							</a:t>
            </a:r>
          </a:p>
        </p:txBody>
      </p:sp>
    </p:spTree>
    <p:extLst>
      <p:ext uri="{BB962C8B-B14F-4D97-AF65-F5344CB8AC3E}">
        <p14:creationId xmlns:p14="http://schemas.microsoft.com/office/powerpoint/2010/main" val="1009228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solidFill>
            <a:schemeClr val="accent6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800">
                <a:solidFill>
                  <a:schemeClr val="accent3"/>
                </a:solidFill>
              </a:rPr>
              <a:t>PEPSI Soft Drinks – Market Shares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72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sz="1800" b="1"/>
              <a:t>Country/Region	Beverage Market Shares</a:t>
            </a:r>
          </a:p>
          <a:p>
            <a:pPr marL="0" indent="0" eaLnBrk="1" hangingPunct="1">
              <a:buFontTx/>
              <a:buNone/>
            </a:pPr>
            <a:endParaRPr lang="en-US" altLang="en-US" sz="1800" b="1"/>
          </a:p>
          <a:p>
            <a:pPr marL="0" indent="0" eaLnBrk="1" hangingPunct="1">
              <a:buFontTx/>
              <a:buNone/>
            </a:pPr>
            <a:r>
              <a:rPr lang="en-US" altLang="en-US" sz="2400"/>
              <a:t>Middle East		75 %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/>
              <a:t>India			49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/>
              <a:t>Thailand		49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/>
              <a:t>Egypt			47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/>
              <a:t>Venezuela		42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/>
              <a:t>United States		39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/>
              <a:t>Nigeria			38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/>
              <a:t>China			36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/>
              <a:t>Russia			24</a:t>
            </a:r>
          </a:p>
          <a:p>
            <a:pPr marL="0" indent="0" eaLnBrk="1" hangingPunct="1">
              <a:buFontTx/>
              <a:buNone/>
            </a:pPr>
            <a:endParaRPr lang="en-US" altLang="en-US" sz="1800"/>
          </a:p>
        </p:txBody>
      </p:sp>
      <p:pic>
        <p:nvPicPr>
          <p:cNvPr id="4" name="Picture 2" descr="https://www.pepsico.com/images/default-source/pepsico-logo/pepsicolockupbrands_2li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249862"/>
            <a:ext cx="2700133" cy="108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305&quot;/&gt;&lt;/object&gt;&lt;object type=&quot;3&quot; unique_id=&quot;10004&quot;&gt;&lt;property id=&quot;20148&quot; value=&quot;5&quot;/&gt;&lt;property id=&quot;20300&quot; value=&quot;Slide 2 - &amp;quot;WHO IS PEPSICO?&amp;quot;&quot;/&gt;&lt;property id=&quot;20307&quot; value=&quot;280&quot;/&gt;&lt;/object&gt;&lt;object type=&quot;3&quot; unique_id=&quot;10005&quot;&gt;&lt;property id=&quot;20148&quot; value=&quot;5&quot;/&gt;&lt;property id=&quot;20300&quot; value=&quot;Slide 3 - &amp;quot;Convenience Food Competitors&amp;quot;&quot;/&gt;&lt;property id=&quot;20307&quot; value=&quot;307&quot;/&gt;&lt;/object&gt;&lt;object type=&quot;3&quot; unique_id=&quot;10006&quot;&gt;&lt;property id=&quot;20148&quot; value=&quot;5&quot;/&gt;&lt;property id=&quot;20300&quot; value=&quot;Slide 4 - &amp;quot;Soft Beverages Market in North America&amp;quot;&quot;/&gt;&lt;property id=&quot;20307&quot; value=&quot;294&quot;/&gt;&lt;/object&gt;&lt;object type=&quot;3&quot; unique_id=&quot;10007&quot;&gt;&lt;property id=&quot;20148&quot; value=&quot;5&quot;/&gt;&lt;property id=&quot;20300&quot; value=&quot;Slide 5&quot;/&gt;&lt;property id=&quot;20307&quot; value=&quot;308&quot;/&gt;&lt;/object&gt;&lt;object type=&quot;3&quot; unique_id=&quot;10008&quot;&gt;&lt;property id=&quot;20148&quot; value=&quot;5&quot;/&gt;&lt;property id=&quot;20300&quot; value=&quot;Slide 6 - &amp;quot;Competitive Environment&amp;quot;&quot;/&gt;&lt;property id=&quot;20307&quot; value=&quot;309&quot;/&gt;&lt;/object&gt;&lt;object type=&quot;3&quot; unique_id=&quot;10009&quot;&gt;&lt;property id=&quot;20148&quot; value=&quot;5&quot;/&gt;&lt;property id=&quot;20300&quot; value=&quot;Slide 7 - &amp;quot;PEPSI Soft Drinks – Market Shares&amp;quot;&quot;/&gt;&lt;property id=&quot;20307&quot; value=&quot;295&quot;/&gt;&lt;/object&gt;&lt;/object&gt;&lt;object type=&quot;8&quot; unique_id=&quot;10018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0</TotalTime>
  <Words>379</Words>
  <Application>Microsoft Office PowerPoint</Application>
  <PresentationFormat>On-screen Show (4:3)</PresentationFormat>
  <Paragraphs>76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Default Design</vt:lpstr>
      <vt:lpstr>PowerPoint Presentation</vt:lpstr>
      <vt:lpstr>WHO IS PEPSICO?</vt:lpstr>
      <vt:lpstr>Convenience Food Competitors</vt:lpstr>
      <vt:lpstr>Soft Beverages Market in North America</vt:lpstr>
      <vt:lpstr>PowerPoint Presentation</vt:lpstr>
      <vt:lpstr>Competitive Environment</vt:lpstr>
      <vt:lpstr>PEPSI Soft Drinks – Market Shares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2021-04-17T06:43:15Z</dcterms:created>
  <dcterms:modified xsi:type="dcterms:W3CDTF">2021-04-17T06:43:22Z</dcterms:modified>
</cp:coreProperties>
</file>