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322" r:id="rId2"/>
    <p:sldId id="411" r:id="rId3"/>
    <p:sldId id="413" r:id="rId4"/>
    <p:sldId id="376" r:id="rId5"/>
    <p:sldId id="368" r:id="rId6"/>
    <p:sldId id="369" r:id="rId7"/>
    <p:sldId id="375" r:id="rId8"/>
    <p:sldId id="421" r:id="rId9"/>
    <p:sldId id="416" r:id="rId10"/>
    <p:sldId id="420" r:id="rId11"/>
    <p:sldId id="418" r:id="rId12"/>
    <p:sldId id="352" r:id="rId13"/>
    <p:sldId id="410" r:id="rId14"/>
    <p:sldId id="304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87744" autoAdjust="0"/>
  </p:normalViewPr>
  <p:slideViewPr>
    <p:cSldViewPr>
      <p:cViewPr varScale="1">
        <p:scale>
          <a:sx n="58" d="100"/>
          <a:sy n="58" d="100"/>
        </p:scale>
        <p:origin x="10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noFill/>
          <a:prstDash val="solid"/>
        </a:ln>
      </c:spPr>
    </c:sideWall>
    <c:backWall>
      <c:thickness val="0"/>
      <c:spPr>
        <a:noFill/>
        <a:ln w="12700">
          <a:noFill/>
          <a:prstDash val="solid"/>
        </a:ln>
      </c:spPr>
    </c:backWall>
    <c:plotArea>
      <c:layout>
        <c:manualLayout>
          <c:layoutTarget val="inner"/>
          <c:xMode val="edge"/>
          <c:yMode val="edge"/>
          <c:x val="0.13264603838582678"/>
          <c:y val="2.7956989247311829E-2"/>
          <c:w val="0.76131385334645674"/>
          <c:h val="0.780518725154270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027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 w="12027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A1D-4914-8215-A9240D358E1F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 w="12027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A1D-4914-8215-A9240D358E1F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2027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A1D-4914-8215-A9240D358E1F}"/>
              </c:ext>
            </c:extLst>
          </c:dPt>
          <c:cat>
            <c:strRef>
              <c:f>Sheet1!$B$1:$D$1</c:f>
              <c:strCache>
                <c:ptCount val="3"/>
                <c:pt idx="0">
                  <c:v>Low</c:v>
                </c:pt>
                <c:pt idx="1">
                  <c:v>Moderate</c:v>
                </c:pt>
                <c:pt idx="2">
                  <c:v>High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39.5</c:v>
                </c:pt>
                <c:pt idx="1">
                  <c:v>16.399999999999999</c:v>
                </c:pt>
                <c:pt idx="2">
                  <c:v>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A1D-4914-8215-A9240D358E1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chemeClr val="accent3"/>
            </a:solidFill>
            <a:ln w="12027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Sheet1!$B$1:$D$1</c:f>
              <c:strCache>
                <c:ptCount val="3"/>
                <c:pt idx="0">
                  <c:v>Low</c:v>
                </c:pt>
                <c:pt idx="1">
                  <c:v>Moderate</c:v>
                </c:pt>
                <c:pt idx="2">
                  <c:v>High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64</c:v>
                </c:pt>
                <c:pt idx="1">
                  <c:v>26.3</c:v>
                </c:pt>
                <c:pt idx="2">
                  <c:v>20.3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A1D-4914-8215-A9240D358E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09504"/>
        <c:axId val="1911424"/>
        <c:axId val="0"/>
      </c:bar3DChart>
      <c:catAx>
        <c:axId val="1909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Cardiorespiratory</a:t>
                </a:r>
                <a:r>
                  <a:rPr lang="en-US" sz="2000" baseline="0" dirty="0"/>
                  <a:t> Fitness Level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0.27800750492125986"/>
              <c:y val="0.92984805631662715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spPr>
          <a:ln w="300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11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114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Age adj death rate/10,000 PY</a:t>
                </a:r>
              </a:p>
            </c:rich>
          </c:tx>
          <c:layout>
            <c:manualLayout>
              <c:xMode val="edge"/>
              <c:yMode val="edge"/>
              <c:x val="2.9848794291338583E-2"/>
              <c:y val="8.412400195741733E-2"/>
            </c:manualLayout>
          </c:layout>
          <c:overlay val="0"/>
          <c:spPr>
            <a:noFill/>
            <a:ln w="2405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00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095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294598917322833"/>
          <c:y val="0.10031620370049411"/>
          <c:w val="0.13651498335183129"/>
          <c:h val="0.15268817204301074"/>
        </c:manualLayout>
      </c:layout>
      <c:overlay val="0"/>
      <c:spPr>
        <a:noFill/>
        <a:ln w="3007">
          <a:noFill/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953736654804271E-2"/>
          <c:y val="3.2259253021179837E-2"/>
          <c:w val="0.89035560444650297"/>
          <c:h val="0.682552935416751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rgbClr val="800000"/>
            </a:solidFill>
            <a:ln w="1336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Low CRF*</c:v>
                </c:pt>
                <c:pt idx="1">
                  <c:v>Obese</c:v>
                </c:pt>
                <c:pt idx="2">
                  <c:v>Smoker</c:v>
                </c:pt>
                <c:pt idx="3">
                  <c:v>Hypertension</c:v>
                </c:pt>
                <c:pt idx="4">
                  <c:v>High Chol</c:v>
                </c:pt>
                <c:pt idx="5">
                  <c:v>Diabetes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15.9</c:v>
                </c:pt>
                <c:pt idx="1">
                  <c:v>2.6</c:v>
                </c:pt>
                <c:pt idx="2">
                  <c:v>7.9</c:v>
                </c:pt>
                <c:pt idx="3">
                  <c:v>14.7</c:v>
                </c:pt>
                <c:pt idx="4">
                  <c:v>3.8</c:v>
                </c:pt>
                <c:pt idx="5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CB-4A73-BAFA-2B68B0BC22D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FFFF99"/>
            </a:solidFill>
            <a:ln w="1336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Low CRF*</c:v>
                </c:pt>
                <c:pt idx="1">
                  <c:v>Obese</c:v>
                </c:pt>
                <c:pt idx="2">
                  <c:v>Smoker</c:v>
                </c:pt>
                <c:pt idx="3">
                  <c:v>Hypertension</c:v>
                </c:pt>
                <c:pt idx="4">
                  <c:v>High Chol</c:v>
                </c:pt>
                <c:pt idx="5">
                  <c:v>Diabetes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17.100000000000001</c:v>
                </c:pt>
                <c:pt idx="1">
                  <c:v>3.1</c:v>
                </c:pt>
                <c:pt idx="2">
                  <c:v>9.1</c:v>
                </c:pt>
                <c:pt idx="3">
                  <c:v>6.9</c:v>
                </c:pt>
                <c:pt idx="4">
                  <c:v>1.6</c:v>
                </c:pt>
                <c:pt idx="5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CB-4A73-BAFA-2B68B0BC22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865472"/>
        <c:axId val="49867008"/>
      </c:barChart>
      <c:catAx>
        <c:axId val="4986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341">
            <a:solidFill>
              <a:schemeClr val="tx1"/>
            </a:solidFill>
            <a:prstDash val="solid"/>
          </a:ln>
        </c:spPr>
        <c:txPr>
          <a:bodyPr rot="240000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9867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9867008"/>
        <c:scaling>
          <c:orientation val="minMax"/>
          <c:max val="18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3365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4986547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9394634252023233"/>
          <c:y val="0.12347721431194157"/>
          <c:w val="0.12722419928825621"/>
          <c:h val="0.13050847457627118"/>
        </c:manualLayout>
      </c:layout>
      <c:overlay val="0"/>
      <c:spPr>
        <a:noFill/>
        <a:ln w="26729">
          <a:noFill/>
        </a:ln>
      </c:spPr>
      <c:txPr>
        <a:bodyPr/>
        <a:lstStyle/>
        <a:p>
          <a:pPr>
            <a:defRPr sz="1547" b="1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99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15331-4EEC-465F-843F-3224B02DFADB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A7E60-B818-45D3-B4D3-4F9B38162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5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D9AD3-6933-244E-AD97-2267C18D04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95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06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C1A5F-BF05-4129-88EC-D0944E62AB4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33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31EBA0-42BA-4B9E-9791-F6582C77116D}" type="slidenum">
              <a:rPr lang="en-US"/>
              <a:pPr/>
              <a:t>13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48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2983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01A06A-E99E-4A01-BD4C-BD322C258FEB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D9AD3-6933-244E-AD97-2267C18D047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39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A7E60-B818-45D3-B4D3-4F9B381624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58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C74F0-CE53-4E32-87AC-C4E6BAE16C8C}" type="slidenum">
              <a:rPr lang="en-US"/>
              <a:pPr/>
              <a:t>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84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02756" indent="-270291" defTabSz="914485" eaLnBrk="0" hangingPunct="0"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81164" indent="-216233" defTabSz="914485" eaLnBrk="0" hangingPunct="0"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13629" indent="-216233" defTabSz="914485" eaLnBrk="0" hangingPunct="0"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946095" indent="-216233" defTabSz="914485" eaLnBrk="0" hangingPunct="0"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E0A92BA-A69D-4BD6-BE00-1B5B5D81B627}" type="slidenum">
              <a:rPr 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52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0" u="none" dirty="0"/>
          </a:p>
        </p:txBody>
      </p:sp>
    </p:spTree>
    <p:extLst>
      <p:ext uri="{BB962C8B-B14F-4D97-AF65-F5344CB8AC3E}">
        <p14:creationId xmlns:p14="http://schemas.microsoft.com/office/powerpoint/2010/main" val="3784120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20FF3-6DE4-4D6F-A788-9E73A406C9DF}" type="slidenum">
              <a:rPr lang="en-US"/>
              <a:pPr/>
              <a:t>7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250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20FF3-6DE4-4D6F-A788-9E73A406C9DF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78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16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75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4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32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8A6A5-BC65-44AC-BF9A-BC74209940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33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Updated 7/30/09</a:t>
            </a:r>
          </a:p>
        </p:txBody>
      </p:sp>
    </p:spTree>
    <p:extLst>
      <p:ext uri="{BB962C8B-B14F-4D97-AF65-F5344CB8AC3E}">
        <p14:creationId xmlns:p14="http://schemas.microsoft.com/office/powerpoint/2010/main" val="156736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6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4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5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5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1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2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8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14D7B-A57E-4332-B705-B49BAA77396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6D270-41F7-4854-82A3-C82E0FE5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1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0" y="914400"/>
            <a:ext cx="91440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600" b="1" dirty="0"/>
              <a:t>Exercise is Medicine: </a:t>
            </a:r>
            <a:br>
              <a:rPr lang="en-US" sz="6600" b="1" dirty="0"/>
            </a:br>
            <a:r>
              <a:rPr lang="en-US" sz="6600" b="1" dirty="0"/>
              <a:t>A Global Health Initiative</a:t>
            </a:r>
          </a:p>
        </p:txBody>
      </p:sp>
      <p:pic>
        <p:nvPicPr>
          <p:cNvPr id="3074" name="Picture 2" descr="H:\EIM\Photos\EIM on Campus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547" y="3733800"/>
            <a:ext cx="521890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677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happens inside your body when you exercise?</a:t>
            </a:r>
          </a:p>
        </p:txBody>
      </p:sp>
    </p:spTree>
    <p:extLst>
      <p:ext uri="{BB962C8B-B14F-4D97-AF65-F5344CB8AC3E}">
        <p14:creationId xmlns:p14="http://schemas.microsoft.com/office/powerpoint/2010/main" val="236339539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RollerBladeDo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1205" r="1941" b="3615"/>
          <a:stretch>
            <a:fillRect/>
          </a:stretch>
        </p:blipFill>
        <p:spPr bwMode="auto">
          <a:xfrm>
            <a:off x="5948363" y="2241947"/>
            <a:ext cx="2789237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5206" name="Text Box 6"/>
          <p:cNvSpPr txBox="1">
            <a:spLocks noChangeArrowheads="1"/>
          </p:cNvSpPr>
          <p:nvPr/>
        </p:nvSpPr>
        <p:spPr bwMode="auto">
          <a:xfrm>
            <a:off x="3203848" y="3025827"/>
            <a:ext cx="2667000" cy="1107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6600" b="1" dirty="0">
                <a:solidFill>
                  <a:srgbClr val="216A8B"/>
                </a:solidFill>
                <a:latin typeface="Arial Black" pitchFamily="34" charset="0"/>
              </a:rPr>
              <a:t>NO!</a:t>
            </a:r>
            <a:endParaRPr lang="en-US" sz="66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37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425450"/>
            <a:ext cx="8229600" cy="102235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Do You Really Think We have a Chance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Without Exercise?</a:t>
            </a:r>
          </a:p>
        </p:txBody>
      </p:sp>
      <p:sp>
        <p:nvSpPr>
          <p:cNvPr id="33797" name="Rectangle 9"/>
          <p:cNvSpPr>
            <a:spLocks noGrp="1" noChangeArrowheads="1"/>
          </p:cNvSpPr>
          <p:nvPr>
            <p:ph idx="1"/>
          </p:nvPr>
        </p:nvSpPr>
        <p:spPr>
          <a:xfrm>
            <a:off x="302840" y="1613520"/>
            <a:ext cx="8229600" cy="4983163"/>
          </a:xfrm>
        </p:spPr>
        <p:txBody>
          <a:bodyPr/>
          <a:lstStyle/>
          <a:p>
            <a:r>
              <a:rPr lang="en-US" sz="2800" dirty="0"/>
              <a:t>Obesity</a:t>
            </a:r>
          </a:p>
          <a:p>
            <a:r>
              <a:rPr lang="en-US" sz="2800" dirty="0"/>
              <a:t>Coronary artery disease</a:t>
            </a:r>
          </a:p>
          <a:p>
            <a:r>
              <a:rPr lang="en-US" sz="2800" dirty="0"/>
              <a:t>Diabetes</a:t>
            </a:r>
          </a:p>
          <a:p>
            <a:r>
              <a:rPr lang="en-US" sz="2800" dirty="0"/>
              <a:t>Hypertension</a:t>
            </a:r>
          </a:p>
          <a:p>
            <a:r>
              <a:rPr lang="en-US" sz="2800" dirty="0"/>
              <a:t>Cancer</a:t>
            </a:r>
          </a:p>
          <a:p>
            <a:r>
              <a:rPr lang="en-US" sz="2800" dirty="0"/>
              <a:t>Depression and anxiety</a:t>
            </a:r>
          </a:p>
          <a:p>
            <a:r>
              <a:rPr lang="en-US" sz="2800" dirty="0"/>
              <a:t>Arthritis</a:t>
            </a:r>
          </a:p>
          <a:p>
            <a:r>
              <a:rPr lang="en-US" sz="2800" dirty="0"/>
              <a:t>Osteoporosis</a:t>
            </a:r>
          </a:p>
          <a:p>
            <a:r>
              <a:rPr lang="en-US" sz="2800" dirty="0" err="1"/>
              <a:t>Etc</a:t>
            </a:r>
            <a:r>
              <a:rPr lang="en-US" sz="2800" dirty="0"/>
              <a:t>, </a:t>
            </a:r>
            <a:r>
              <a:rPr lang="en-US" sz="2800" dirty="0" err="1"/>
              <a:t>etc</a:t>
            </a:r>
            <a:r>
              <a:rPr lang="en-US" sz="2800" dirty="0"/>
              <a:t>, etc…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48600" y="1878518"/>
            <a:ext cx="1287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Physicians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11173" y="1867297"/>
            <a:ext cx="1018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Patients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6446044" y="2269728"/>
            <a:ext cx="374650" cy="3444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7812088" y="2254647"/>
            <a:ext cx="431800" cy="2428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11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5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6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768740"/>
            <a:ext cx="2408609" cy="32204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9" y="32210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j-lt"/>
              </a:rPr>
              <a:t>We have to get people moving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9231" r="7489"/>
          <a:stretch/>
        </p:blipFill>
        <p:spPr>
          <a:xfrm>
            <a:off x="2993571" y="1642447"/>
            <a:ext cx="3026229" cy="3633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462793"/>
            <a:ext cx="260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</a:rPr>
              <a:t>Regularly Active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5471250"/>
            <a:ext cx="260140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prstClr val="black"/>
                </a:solidFill>
              </a:rPr>
              <a:t>Out of the chair </a:t>
            </a:r>
            <a:br>
              <a:rPr lang="en-US" sz="2400" b="1" dirty="0">
                <a:solidFill>
                  <a:prstClr val="black"/>
                </a:solidFill>
              </a:rPr>
            </a:br>
            <a:r>
              <a:rPr lang="en-US" sz="2400" b="1" dirty="0">
                <a:solidFill>
                  <a:prstClr val="black"/>
                </a:solidFill>
              </a:rPr>
              <a:t>&amp; off the couch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75203" y="5445268"/>
            <a:ext cx="3468797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400" b="1" dirty="0">
                <a:solidFill>
                  <a:prstClr val="black"/>
                </a:solidFill>
              </a:rPr>
              <a:t>Engaged in an </a:t>
            </a:r>
          </a:p>
          <a:p>
            <a:pPr algn="ctr">
              <a:lnSpc>
                <a:spcPct val="95000"/>
              </a:lnSpc>
            </a:pPr>
            <a:r>
              <a:rPr lang="en-US" sz="2400" b="1" dirty="0">
                <a:solidFill>
                  <a:prstClr val="black"/>
                </a:solidFill>
              </a:rPr>
              <a:t>Active, Healthy </a:t>
            </a:r>
          </a:p>
          <a:p>
            <a:pPr algn="ctr">
              <a:lnSpc>
                <a:spcPct val="95000"/>
              </a:lnSpc>
            </a:pPr>
            <a:r>
              <a:rPr lang="en-US" sz="2400" b="1" dirty="0">
                <a:solidFill>
                  <a:prstClr val="black"/>
                </a:solidFill>
              </a:rPr>
              <a:t>Lifestyle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914" y="1968931"/>
            <a:ext cx="2871694" cy="3236012"/>
          </a:xfrm>
          <a:prstGeom prst="rect">
            <a:avLst/>
          </a:prstGeom>
        </p:spPr>
      </p:pic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pic>
        <p:nvPicPr>
          <p:cNvPr id="17" name="Picture 2" descr="H:\EIM\Photos\EIM on Campus 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40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40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81000" y="888623"/>
            <a:ext cx="3657600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What if there was </a:t>
            </a:r>
          </a:p>
          <a:p>
            <a:pPr algn="ctr" eaLnBrk="1" hangingPunct="1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one prescription </a:t>
            </a:r>
          </a:p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that could </a:t>
            </a:r>
          </a:p>
          <a:p>
            <a:pPr algn="ctr" eaLnBrk="1" hangingPunct="1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prevent and treat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dozens of diseases, </a:t>
            </a:r>
          </a:p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such as diabetes, hypertension and obesity… </a:t>
            </a:r>
          </a:p>
          <a:p>
            <a:pPr algn="ctr" eaLnBrk="1" hangingPunct="1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Would you prescribe it to your patients? </a:t>
            </a:r>
          </a:p>
          <a:p>
            <a:pPr algn="ctr" eaLnBrk="1" hangingPunct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Certainly!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60" name="AutoShape 12" descr="1bSPORTS_MEDICINE"/>
          <p:cNvSpPr>
            <a:spLocks noChangeArrowheads="1"/>
          </p:cNvSpPr>
          <p:nvPr/>
        </p:nvSpPr>
        <p:spPr bwMode="auto">
          <a:xfrm>
            <a:off x="4419600" y="762000"/>
            <a:ext cx="4419600" cy="3497263"/>
          </a:xfrm>
          <a:prstGeom prst="roundRect">
            <a:avLst>
              <a:gd name="adj" fmla="val 126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62" name="Picture 14" descr="391px-quotation_marks_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504825"/>
            <a:ext cx="947738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391px-quotation_marks_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191000"/>
            <a:ext cx="914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4800600" y="4444425"/>
            <a:ext cx="4343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Robert E. Sallis, M.D., FACSM, </a:t>
            </a:r>
          </a:p>
          <a:p>
            <a:pPr eaLnBrk="1" hangingPunct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EIM Global Center Chairman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61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3" name="Picture 8" descr="global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3" y="358775"/>
            <a:ext cx="5176837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52400" y="4556666"/>
            <a:ext cx="9144000" cy="1801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Exercise is Medicine® </a:t>
            </a:r>
            <a:r>
              <a:rPr lang="en-US" sz="3600" dirty="0">
                <a:solidFill>
                  <a:prstClr val="black"/>
                </a:solidFill>
                <a:latin typeface="Calibri"/>
              </a:rPr>
              <a:t>is a global initiative to establish physical activity as a standard in healthcare.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pic>
        <p:nvPicPr>
          <p:cNvPr id="9" name="Picture 2" descr="H:\EIM\Photos\EIM on Campus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42495"/>
            <a:ext cx="31313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3.vectorstock.com/i/1000x1000/47/17/girl-is-engaged-in-fitness-helth-emblem-vector-2326471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4273" y="2349120"/>
            <a:ext cx="2595563" cy="173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98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011" y="685800"/>
            <a:ext cx="3793789" cy="356616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200" y="4662607"/>
            <a:ext cx="8534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If exercise could be packed in a pill, it would be the single most widely prescribed and beneficial medicine in the nation.</a:t>
            </a:r>
            <a:br>
              <a:rPr lang="en-US" sz="2400" i="1" dirty="0"/>
            </a:br>
            <a:endParaRPr lang="en-US" sz="1400" i="1" dirty="0"/>
          </a:p>
          <a:p>
            <a:pPr algn="r">
              <a:buNone/>
            </a:pPr>
            <a:r>
              <a:rPr lang="en-US" sz="2000" i="1" dirty="0"/>
              <a:t>Robert N. Butler, M.D. </a:t>
            </a:r>
          </a:p>
          <a:p>
            <a:pPr>
              <a:buNone/>
            </a:pPr>
            <a:r>
              <a:rPr lang="en-US" sz="1600" i="1" dirty="0"/>
              <a:t>                                                                                                                                     Former Director, </a:t>
            </a:r>
          </a:p>
          <a:p>
            <a:pPr algn="r">
              <a:buNone/>
            </a:pPr>
            <a:r>
              <a:rPr lang="en-US" sz="1600" i="1" dirty="0"/>
              <a:t>National Institute on Aging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44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Desktop\captur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11175"/>
            <a:ext cx="480377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387725"/>
            <a:ext cx="9144000" cy="27082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400" dirty="0">
                <a:latin typeface="Arial" pitchFamily="34" charset="0"/>
                <a:cs typeface="Arial" pitchFamily="34" charset="0"/>
              </a:rPr>
              <a:t>“In view of the prevalence, global reach and</a:t>
            </a:r>
          </a:p>
          <a:p>
            <a:pPr algn="ctr">
              <a:defRPr/>
            </a:pPr>
            <a:r>
              <a:rPr lang="en-US" sz="3400" dirty="0">
                <a:latin typeface="Arial" pitchFamily="34" charset="0"/>
                <a:cs typeface="Arial" pitchFamily="34" charset="0"/>
              </a:rPr>
              <a:t>health effect of physical inactivity, the issue</a:t>
            </a:r>
          </a:p>
          <a:p>
            <a:pPr algn="ctr">
              <a:defRPr/>
            </a:pPr>
            <a:r>
              <a:rPr lang="en-US" sz="3400" dirty="0">
                <a:latin typeface="Arial" pitchFamily="34" charset="0"/>
                <a:cs typeface="Arial" pitchFamily="34" charset="0"/>
              </a:rPr>
              <a:t>should be appropriately described as </a:t>
            </a:r>
          </a:p>
          <a:p>
            <a:pPr algn="ctr">
              <a:defRPr/>
            </a:pPr>
            <a:r>
              <a:rPr lang="en-US" sz="3400" b="1" dirty="0">
                <a:latin typeface="Arial" pitchFamily="34" charset="0"/>
                <a:cs typeface="Arial" pitchFamily="34" charset="0"/>
              </a:rPr>
              <a:t>pandemic</a:t>
            </a:r>
            <a:r>
              <a:rPr lang="en-US" sz="3400" dirty="0">
                <a:latin typeface="Arial" pitchFamily="34" charset="0"/>
                <a:cs typeface="Arial" pitchFamily="34" charset="0"/>
              </a:rPr>
              <a:t>, with far-reaching health, economic,</a:t>
            </a:r>
          </a:p>
          <a:p>
            <a:pPr algn="ctr">
              <a:defRPr/>
            </a:pPr>
            <a:r>
              <a:rPr lang="en-US" sz="3400" dirty="0">
                <a:latin typeface="Arial" pitchFamily="34" charset="0"/>
                <a:cs typeface="Arial" pitchFamily="34" charset="0"/>
              </a:rPr>
              <a:t>environmental and social consequences.”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914153" y="6350525"/>
            <a:ext cx="1679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206249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838200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4400" b="1" dirty="0"/>
              <a:t>Global Epidemic of Inactivity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0" y="1036320"/>
            <a:ext cx="7143750" cy="5212080"/>
          </a:xfrm>
          <a:prstGeom prst="rect">
            <a:avLst/>
          </a:prstGeom>
        </p:spPr>
      </p:pic>
      <p:pic>
        <p:nvPicPr>
          <p:cNvPr id="11" name="Picture 2" descr="http://www.malariaworld.org/sites/default/files/WH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18200"/>
            <a:ext cx="807813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1828800" y="2270234"/>
            <a:ext cx="1447800" cy="3048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66800" y="6320135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WHO. Global health risks: mortality and burden of disease attributable to selected major risks. 2009. http://www.who.int/healthinfo/global_burden_disease/GlobalHealthRisks_report_full.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853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969288"/>
            <a:ext cx="8686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Arial" pitchFamily="34" charset="0"/>
                <a:cs typeface="Arial" pitchFamily="34" charset="0"/>
              </a:rPr>
              <a:t>The 15 leading causes of death in 2013 were: </a:t>
            </a:r>
          </a:p>
          <a:p>
            <a:endParaRPr lang="en-US" sz="800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Heart Disease  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Malignant neoplasms (cancer) 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3. Chronic lower respiratory diseases 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Cerebrovascular diseases (stroke)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5. Accidents (unintentional injuries) </a:t>
            </a:r>
          </a:p>
          <a:p>
            <a:r>
              <a:rPr lang="en-US" sz="2000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6. Alzheimer’s disease 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Diabetes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8. Nephritis,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nephrotic</a:t>
            </a:r>
            <a:r>
              <a:rPr lang="en-US" dirty="0">
                <a:latin typeface="Arial" pitchFamily="34" charset="0"/>
                <a:cs typeface="Arial" pitchFamily="34" charset="0"/>
              </a:rPr>
              <a:t> syndrome and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nephrosis</a:t>
            </a:r>
            <a:r>
              <a:rPr lang="en-US" dirty="0">
                <a:latin typeface="Arial" pitchFamily="34" charset="0"/>
                <a:cs typeface="Arial" pitchFamily="34" charset="0"/>
              </a:rPr>
              <a:t> (kidney disease)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9. Influenza and pneumonia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10. Intentional self-harm (suicide)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11. Septicemia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12. Chronic liver disease and cirrhosis </a:t>
            </a:r>
          </a:p>
          <a:p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Essential hypertension and hypertensive renal disease </a:t>
            </a: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14. </a:t>
            </a:r>
            <a:r>
              <a:rPr lang="en-US" sz="2000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Parkinson’s disease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15. Pneumonitis due to solids and liquids</a:t>
            </a:r>
            <a:endParaRPr lang="en-US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6096000"/>
            <a:ext cx="838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Physical INACTIVITY related diseases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2286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n-lt"/>
                <a:ea typeface="+mn-ea"/>
                <a:cs typeface="+mn-cs"/>
              </a:rPr>
              <a:t>Leading Causes</a:t>
            </a:r>
            <a:r>
              <a:rPr kumimoji="0" lang="en-US" sz="4400" b="1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n-lt"/>
                <a:ea typeface="+mn-ea"/>
                <a:cs typeface="+mn-cs"/>
              </a:rPr>
              <a:t> of Death in the U.S.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-152400" y="0"/>
            <a:ext cx="9448800" cy="228600"/>
            <a:chOff x="-96" y="2928"/>
            <a:chExt cx="5952" cy="144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rgbClr val="003399"/>
                </a:solidFill>
                <a:cs typeface="Arial" pitchFamily="34" charset="0"/>
              </a:endParaRP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rgbClr val="003399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01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09600" y="914400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All-Cause Death Rates by CRF Categories – </a:t>
            </a:r>
          </a:p>
          <a:p>
            <a:pPr eaLnBrk="1" hangingPunct="1">
              <a:defRPr/>
            </a:pPr>
            <a:r>
              <a:rPr lang="en-US" sz="2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3,120 Women and 10,224 Men</a:t>
            </a:r>
          </a:p>
        </p:txBody>
      </p:sp>
      <p:graphicFrame>
        <p:nvGraphicFramePr>
          <p:cNvPr id="2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68498348"/>
              </p:ext>
            </p:extLst>
          </p:nvPr>
        </p:nvGraphicFramePr>
        <p:xfrm>
          <a:off x="711200" y="1953555"/>
          <a:ext cx="8128000" cy="4183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0" y="304800"/>
            <a:ext cx="91440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Cardiorespiratory Fitness &amp; Mortality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845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564623543"/>
              </p:ext>
            </p:extLst>
          </p:nvPr>
        </p:nvGraphicFramePr>
        <p:xfrm>
          <a:off x="154710" y="1498600"/>
          <a:ext cx="8913091" cy="490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2552700" y="1382811"/>
            <a:ext cx="5801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400" i="1" dirty="0"/>
              <a:t>40,842 men &amp; 12,943 women from the Aerobic Cooper Longitudinal Study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Effect of CRF on Mortality</a:t>
            </a:r>
            <a:br>
              <a:rPr lang="en-US" sz="4400" b="1" dirty="0">
                <a:solidFill>
                  <a:srgbClr val="002060"/>
                </a:solidFill>
                <a:cs typeface="Arial" charset="0"/>
              </a:rPr>
            </a:br>
            <a:r>
              <a:rPr lang="en-US" dirty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Attributable Fractions (%) for All-Cause Deaths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950912" y="1536700"/>
            <a:ext cx="1011238" cy="3657600"/>
          </a:xfrm>
          <a:prstGeom prst="rect">
            <a:avLst/>
          </a:prstGeom>
          <a:gradFill rotWithShape="1">
            <a:gsLst>
              <a:gs pos="0">
                <a:srgbClr val="AFE0E4">
                  <a:alpha val="1999"/>
                </a:srgbClr>
              </a:gs>
              <a:gs pos="20000">
                <a:srgbClr val="AFDEE2">
                  <a:alpha val="1999"/>
                </a:srgbClr>
              </a:gs>
              <a:gs pos="100000">
                <a:srgbClr val="85AAAD">
                  <a:alpha val="1999"/>
                </a:srgbClr>
              </a:gs>
            </a:gsLst>
            <a:lin ang="5400000"/>
          </a:gradFill>
          <a:ln w="22225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latin typeface="Tw Cen MT" pitchFamily="34" charset="0"/>
              <a:ea typeface="MS PGothic" pitchFamily="34" charset="-128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247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2552700" y="1382811"/>
            <a:ext cx="5801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400" i="1" dirty="0"/>
              <a:t>40,842 men &amp; 12,943 women from the Aerobic Cooper Longitudinal Study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Effect of CRF on Mortality</a:t>
            </a:r>
            <a:br>
              <a:rPr lang="en-US" sz="4400" b="1" dirty="0">
                <a:solidFill>
                  <a:srgbClr val="002060"/>
                </a:solidFill>
                <a:cs typeface="Arial" charset="0"/>
              </a:rPr>
            </a:br>
            <a:r>
              <a:rPr lang="en-US" dirty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Attributable Fractions (%) for All-Cause Deaths</a:t>
            </a: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451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title"/>
          </p:nvPr>
        </p:nvSpPr>
        <p:spPr>
          <a:xfrm>
            <a:off x="237798" y="381000"/>
            <a:ext cx="8686800" cy="1676400"/>
          </a:xfrm>
        </p:spPr>
        <p:txBody>
          <a:bodyPr anchor="b">
            <a:normAutofit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 is a Medicine 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sz="3000" i="1" dirty="0">
                <a:solidFill>
                  <a:srgbClr val="002060"/>
                </a:solidFill>
              </a:rPr>
              <a:t>Physicians should prescribe it, Patients should take it!</a:t>
            </a:r>
            <a:endParaRPr lang="en-US" sz="3000" dirty="0">
              <a:solidFill>
                <a:srgbClr val="002060"/>
              </a:solidFill>
            </a:endParaRPr>
          </a:p>
        </p:txBody>
      </p:sp>
      <p:sp>
        <p:nvSpPr>
          <p:cNvPr id="14339" name="Rectangle 8"/>
          <p:cNvSpPr>
            <a:spLocks noGrp="1" noChangeArrowheads="1"/>
          </p:cNvSpPr>
          <p:nvPr>
            <p:ph idx="1"/>
          </p:nvPr>
        </p:nvSpPr>
        <p:spPr>
          <a:xfrm>
            <a:off x="235300" y="2507208"/>
            <a:ext cx="7104063" cy="19812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Instead of an allergy, exercise may be the long sought </a:t>
            </a:r>
            <a:r>
              <a:rPr lang="en-US" b="1" dirty="0"/>
              <a:t>vaccine</a:t>
            </a:r>
            <a:r>
              <a:rPr lang="en-US" dirty="0"/>
              <a:t> to prevent chronic disease and extend life</a:t>
            </a:r>
          </a:p>
        </p:txBody>
      </p:sp>
      <p:pic>
        <p:nvPicPr>
          <p:cNvPr id="14340" name="Picture 3" descr="2 exercise in med bott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0" y="1981200"/>
            <a:ext cx="15494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-96" y="2928"/>
            <a:chExt cx="5952" cy="144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96" y="2928"/>
              <a:ext cx="5952" cy="9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-96" y="3024"/>
              <a:ext cx="5952" cy="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003399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7298" y="578857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Are we reaching a point where </a:t>
            </a:r>
            <a:r>
              <a:rPr lang="en-US" sz="2800" b="1" u="sng" dirty="0"/>
              <a:t>NOT</a:t>
            </a:r>
            <a:r>
              <a:rPr lang="en-US" sz="2800" b="1" dirty="0"/>
              <a:t> prescribing physical activity should be consider patient neglect?</a:t>
            </a:r>
          </a:p>
        </p:txBody>
      </p:sp>
    </p:spTree>
    <p:extLst>
      <p:ext uri="{BB962C8B-B14F-4D97-AF65-F5344CB8AC3E}">
        <p14:creationId xmlns:p14="http://schemas.microsoft.com/office/powerpoint/2010/main" val="3366225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322&quot;/&gt;&lt;/object&gt;&lt;object type=&quot;3&quot; unique_id=&quot;10004&quot;&gt;&lt;property id=&quot;20148&quot; value=&quot;5&quot;/&gt;&lt;property id=&quot;20300&quot; value=&quot;Slide 2&quot;/&gt;&lt;property id=&quot;20307&quot; value=&quot;411&quot;/&gt;&lt;/object&gt;&lt;object type=&quot;3&quot; unique_id=&quot;10005&quot;&gt;&lt;property id=&quot;20148&quot; value=&quot;5&quot;/&gt;&lt;property id=&quot;20300&quot; value=&quot;Slide 3&quot;/&gt;&lt;property id=&quot;20307&quot; value=&quot;413&quot;/&gt;&lt;/object&gt;&lt;object type=&quot;3&quot; unique_id=&quot;10006&quot;&gt;&lt;property id=&quot;20148&quot; value=&quot;5&quot;/&gt;&lt;property id=&quot;20300&quot; value=&quot;Slide 4 - &amp;quot;Global Epidemic of Inactivity&amp;quot;&quot;/&gt;&lt;property id=&quot;20307&quot; value=&quot;376&quot;/&gt;&lt;/object&gt;&lt;object type=&quot;3&quot; unique_id=&quot;10007&quot;&gt;&lt;property id=&quot;20148&quot; value=&quot;5&quot;/&gt;&lt;property id=&quot;20300&quot; value=&quot;Slide 5&quot;/&gt;&lt;property id=&quot;20307&quot; value=&quot;368&quot;/&gt;&lt;/object&gt;&lt;object type=&quot;3&quot; unique_id=&quot;10008&quot;&gt;&lt;property id=&quot;20148&quot; value=&quot;5&quot;/&gt;&lt;property id=&quot;20300&quot; value=&quot;Slide 6&quot;/&gt;&lt;property id=&quot;20307&quot; value=&quot;369&quot;/&gt;&lt;/object&gt;&lt;object type=&quot;3&quot; unique_id=&quot;10009&quot;&gt;&lt;property id=&quot;20148&quot; value=&quot;5&quot;/&gt;&lt;property id=&quot;20300&quot; value=&quot;Slide 7&quot;/&gt;&lt;property id=&quot;20307&quot; value=&quot;375&quot;/&gt;&lt;/object&gt;&lt;object type=&quot;3&quot; unique_id=&quot;10010&quot;&gt;&lt;property id=&quot;20148&quot; value=&quot;5&quot;/&gt;&lt;property id=&quot;20300&quot; value=&quot;Slide 8&quot;/&gt;&lt;property id=&quot;20307&quot; value=&quot;421&quot;/&gt;&lt;/object&gt;&lt;object type=&quot;3&quot; unique_id=&quot;10011&quot;&gt;&lt;property id=&quot;20148&quot; value=&quot;5&quot;/&gt;&lt;property id=&quot;20300&quot; value=&quot;Slide 9 - &amp;quot;Exercise is a Medicine   Physicians should prescribe it, Patients should take it!&amp;quot;&quot;/&gt;&lt;property id=&quot;20307&quot; value=&quot;416&quot;/&gt;&lt;/object&gt;&lt;object type=&quot;3&quot; unique_id=&quot;10012&quot;&gt;&lt;property id=&quot;20148&quot; value=&quot;5&quot;/&gt;&lt;property id=&quot;20300&quot; value=&quot;Slide 10 - &amp;quot;What happens inside your body when you exercise?&amp;quot;&quot;/&gt;&lt;property id=&quot;20307&quot; value=&quot;420&quot;/&gt;&lt;/object&gt;&lt;object type=&quot;3&quot; unique_id=&quot;10013&quot;&gt;&lt;property id=&quot;20148&quot; value=&quot;5&quot;/&gt;&lt;property id=&quot;20300&quot; value=&quot;Slide 11 - &amp;quot;Do You Really Think We have a Chance  Without Exercise?&amp;quot;&quot;/&gt;&lt;property id=&quot;20307&quot; value=&quot;418&quot;/&gt;&lt;/object&gt;&lt;object type=&quot;3&quot; unique_id=&quot;10014&quot;&gt;&lt;property id=&quot;20148&quot; value=&quot;5&quot;/&gt;&lt;property id=&quot;20300&quot; value=&quot;Slide 12 - &amp;quot;We have to get people moving&amp;quot;&quot;/&gt;&lt;property id=&quot;20307&quot; value=&quot;352&quot;/&gt;&lt;/object&gt;&lt;object type=&quot;3&quot; unique_id=&quot;10015&quot;&gt;&lt;property id=&quot;20148&quot; value=&quot;5&quot;/&gt;&lt;property id=&quot;20300&quot; value=&quot;Slide 13&quot;/&gt;&lt;property id=&quot;20307&quot; value=&quot;410&quot;/&gt;&lt;/object&gt;&lt;object type=&quot;3&quot; unique_id=&quot;10016&quot;&gt;&lt;property id=&quot;20148&quot; value=&quot;5&quot;/&gt;&lt;property id=&quot;20300&quot; value=&quot;Slide 14&quot;/&gt;&lt;property id=&quot;20307&quot; value=&quot;304&quot;/&gt;&lt;/object&gt;&lt;/object&gt;&lt;object type=&quot;8&quot; unique_id=&quot;10032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On-screen Show (4:3)</PresentationFormat>
  <Paragraphs>87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Tw Cen MT</vt:lpstr>
      <vt:lpstr>Office Theme</vt:lpstr>
      <vt:lpstr>PowerPoint Presentation</vt:lpstr>
      <vt:lpstr>PowerPoint Presentation</vt:lpstr>
      <vt:lpstr>PowerPoint Presentation</vt:lpstr>
      <vt:lpstr>Global Epidemic of Inactivity</vt:lpstr>
      <vt:lpstr>PowerPoint Presentation</vt:lpstr>
      <vt:lpstr>PowerPoint Presentation</vt:lpstr>
      <vt:lpstr>PowerPoint Presentation</vt:lpstr>
      <vt:lpstr>PowerPoint Presentation</vt:lpstr>
      <vt:lpstr>Exercise is a Medicine   Physicians should prescribe it, Patients should take it!</vt:lpstr>
      <vt:lpstr>What happens inside your body when you exercise?</vt:lpstr>
      <vt:lpstr>Do You Really Think We have a Chance  Without Exercise?</vt:lpstr>
      <vt:lpstr>We have to get people moving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2021-04-17T06:45:57Z</dcterms:created>
  <dcterms:modified xsi:type="dcterms:W3CDTF">2021-04-17T06:46:04Z</dcterms:modified>
  <cp:contentStatus/>
</cp:coreProperties>
</file>