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79" r:id="rId2"/>
    <p:sldId id="303" r:id="rId3"/>
    <p:sldId id="342" r:id="rId4"/>
    <p:sldId id="331" r:id="rId5"/>
    <p:sldId id="348" r:id="rId6"/>
    <p:sldId id="346" r:id="rId7"/>
    <p:sldId id="317" r:id="rId8"/>
    <p:sldId id="318" r:id="rId9"/>
    <p:sldId id="322" r:id="rId10"/>
    <p:sldId id="323" r:id="rId11"/>
    <p:sldId id="306" r:id="rId12"/>
    <p:sldId id="341" r:id="rId13"/>
    <p:sldId id="319" r:id="rId14"/>
  </p:sldIdLst>
  <p:sldSz cx="9144000" cy="6858000" type="screen4x3"/>
  <p:notesSz cx="6858000" cy="9144000"/>
  <p:custDataLst>
    <p:tags r:id="rId1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3" autoAdjust="0"/>
    <p:restoredTop sz="94671" autoAdjust="0"/>
  </p:normalViewPr>
  <p:slideViewPr>
    <p:cSldViewPr>
      <p:cViewPr varScale="1">
        <p:scale>
          <a:sx n="62" d="100"/>
          <a:sy n="62" d="100"/>
        </p:scale>
        <p:origin x="892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0F8AE7-D951-4800-8F87-9F15A74EB4CB}" type="doc">
      <dgm:prSet loTypeId="urn:microsoft.com/office/officeart/2008/layout/Vertical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C3F0BB4-DB7B-4332-ADEC-F8E16991A076}">
      <dgm:prSet phldrT="[Text]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AIR POLLUTION</a:t>
          </a:r>
        </a:p>
      </dgm:t>
    </dgm:pt>
    <dgm:pt modelId="{6F795417-A80E-49EA-80B8-44A39731208A}" type="parTrans" cxnId="{9892EFD9-D03A-4B0A-8871-95D6943D52C0}">
      <dgm:prSet/>
      <dgm:spPr/>
      <dgm:t>
        <a:bodyPr/>
        <a:lstStyle/>
        <a:p>
          <a:endParaRPr lang="en-US"/>
        </a:p>
      </dgm:t>
    </dgm:pt>
    <dgm:pt modelId="{12C8BA66-89B1-4669-BC50-FCF4590DFE07}" type="sibTrans" cxnId="{9892EFD9-D03A-4B0A-8871-95D6943D52C0}">
      <dgm:prSet/>
      <dgm:spPr/>
      <dgm:t>
        <a:bodyPr/>
        <a:lstStyle/>
        <a:p>
          <a:endParaRPr lang="en-US"/>
        </a:p>
      </dgm:t>
    </dgm:pt>
    <dgm:pt modelId="{19BFD8AC-57CF-4F04-8593-368F980E9919}">
      <dgm:prSet phldrT="[Text]"/>
      <dgm:spPr/>
      <dgm:t>
        <a:bodyPr/>
        <a:lstStyle/>
        <a:p>
          <a:r>
            <a:rPr lang="en-US" dirty="0"/>
            <a:t>WATER POLLUTION</a:t>
          </a:r>
        </a:p>
      </dgm:t>
    </dgm:pt>
    <dgm:pt modelId="{F1A2B706-C031-4064-BA7F-E8541411F912}" type="parTrans" cxnId="{76172895-F6CE-4047-9BB3-B9D7B8869F19}">
      <dgm:prSet/>
      <dgm:spPr/>
      <dgm:t>
        <a:bodyPr/>
        <a:lstStyle/>
        <a:p>
          <a:endParaRPr lang="en-US"/>
        </a:p>
      </dgm:t>
    </dgm:pt>
    <dgm:pt modelId="{2E87917D-0ACD-436A-ACF8-6199C9EAAD9D}" type="sibTrans" cxnId="{76172895-F6CE-4047-9BB3-B9D7B8869F19}">
      <dgm:prSet/>
      <dgm:spPr/>
      <dgm:t>
        <a:bodyPr/>
        <a:lstStyle/>
        <a:p>
          <a:endParaRPr lang="en-US"/>
        </a:p>
      </dgm:t>
    </dgm:pt>
    <dgm:pt modelId="{A3D1BABE-6903-4B45-B5A7-2767686D51D5}">
      <dgm:prSet phldrT="[Text]"/>
      <dgm:spPr>
        <a:solidFill>
          <a:srgbClr val="FFC000"/>
        </a:solidFill>
      </dgm:spPr>
      <dgm:t>
        <a:bodyPr/>
        <a:lstStyle/>
        <a:p>
          <a:r>
            <a:rPr lang="en-US" dirty="0"/>
            <a:t>LAND POLLUTION</a:t>
          </a:r>
        </a:p>
      </dgm:t>
    </dgm:pt>
    <dgm:pt modelId="{4081744D-8CC7-4394-A775-66F7737BF587}" type="parTrans" cxnId="{85F05E02-3060-4A30-85E3-A6B369FFD720}">
      <dgm:prSet/>
      <dgm:spPr/>
      <dgm:t>
        <a:bodyPr/>
        <a:lstStyle/>
        <a:p>
          <a:endParaRPr lang="en-US"/>
        </a:p>
      </dgm:t>
    </dgm:pt>
    <dgm:pt modelId="{12A03636-3A30-4523-A381-2E2333CCF6CC}" type="sibTrans" cxnId="{85F05E02-3060-4A30-85E3-A6B369FFD720}">
      <dgm:prSet/>
      <dgm:spPr/>
      <dgm:t>
        <a:bodyPr/>
        <a:lstStyle/>
        <a:p>
          <a:endParaRPr lang="en-US"/>
        </a:p>
      </dgm:t>
    </dgm:pt>
    <dgm:pt modelId="{E8CA4E54-C03B-44B7-BAF9-E30C9A5F5E61}">
      <dgm:prSet phldrT="[Text]"/>
      <dgm:spPr/>
      <dgm:t>
        <a:bodyPr/>
        <a:lstStyle/>
        <a:p>
          <a:r>
            <a:rPr lang="en-US" dirty="0"/>
            <a:t>NOISE POLLUTION</a:t>
          </a:r>
        </a:p>
      </dgm:t>
    </dgm:pt>
    <dgm:pt modelId="{CAF87BF4-0DB7-48A1-AA08-144988117D57}" type="parTrans" cxnId="{6C099A7D-180C-4433-B1B1-A1E6A5844533}">
      <dgm:prSet/>
      <dgm:spPr/>
      <dgm:t>
        <a:bodyPr/>
        <a:lstStyle/>
        <a:p>
          <a:endParaRPr lang="en-US"/>
        </a:p>
      </dgm:t>
    </dgm:pt>
    <dgm:pt modelId="{3F7E6746-CFA8-4F1D-ACE5-8CAE85BC25B2}" type="sibTrans" cxnId="{6C099A7D-180C-4433-B1B1-A1E6A5844533}">
      <dgm:prSet/>
      <dgm:spPr/>
      <dgm:t>
        <a:bodyPr/>
        <a:lstStyle/>
        <a:p>
          <a:endParaRPr lang="en-US"/>
        </a:p>
      </dgm:t>
    </dgm:pt>
    <dgm:pt modelId="{FA378635-9157-4D53-A1B9-B206B672A0AF}" type="pres">
      <dgm:prSet presAssocID="{A10F8AE7-D951-4800-8F87-9F15A74EB4CB}" presName="Name0" presStyleCnt="0">
        <dgm:presLayoutVars>
          <dgm:chMax/>
          <dgm:chPref/>
          <dgm:dir/>
        </dgm:presLayoutVars>
      </dgm:prSet>
      <dgm:spPr/>
    </dgm:pt>
    <dgm:pt modelId="{AE89D833-49D2-4F23-89D6-C4DD9A6C2F05}" type="pres">
      <dgm:prSet presAssocID="{4C3F0BB4-DB7B-4332-ADEC-F8E16991A076}" presName="parenttextcomposite" presStyleCnt="0"/>
      <dgm:spPr/>
    </dgm:pt>
    <dgm:pt modelId="{65829C8C-C242-442D-85D4-BA3D30F8B9CC}" type="pres">
      <dgm:prSet presAssocID="{4C3F0BB4-DB7B-4332-ADEC-F8E16991A076}" presName="parenttext" presStyleLbl="revTx" presStyleIdx="0" presStyleCnt="2">
        <dgm:presLayoutVars>
          <dgm:chMax/>
          <dgm:chPref val="2"/>
          <dgm:bulletEnabled val="1"/>
        </dgm:presLayoutVars>
      </dgm:prSet>
      <dgm:spPr/>
    </dgm:pt>
    <dgm:pt modelId="{5A190996-AA36-4EBA-B859-43DB300A30A0}" type="pres">
      <dgm:prSet presAssocID="{4C3F0BB4-DB7B-4332-ADEC-F8E16991A076}" presName="composite" presStyleCnt="0"/>
      <dgm:spPr/>
    </dgm:pt>
    <dgm:pt modelId="{8917B6E1-3F63-4913-B233-2411ED9CAD66}" type="pres">
      <dgm:prSet presAssocID="{4C3F0BB4-DB7B-4332-ADEC-F8E16991A076}" presName="chevron1" presStyleLbl="alignNode1" presStyleIdx="0" presStyleCnt="14"/>
      <dgm:spPr/>
    </dgm:pt>
    <dgm:pt modelId="{D986CB23-37B4-42D4-B316-E3AD905203C1}" type="pres">
      <dgm:prSet presAssocID="{4C3F0BB4-DB7B-4332-ADEC-F8E16991A076}" presName="chevron2" presStyleLbl="alignNode1" presStyleIdx="1" presStyleCnt="14"/>
      <dgm:spPr/>
    </dgm:pt>
    <dgm:pt modelId="{FCE54F35-B658-44E3-AC66-86034CF13E25}" type="pres">
      <dgm:prSet presAssocID="{4C3F0BB4-DB7B-4332-ADEC-F8E16991A076}" presName="chevron3" presStyleLbl="alignNode1" presStyleIdx="2" presStyleCnt="14"/>
      <dgm:spPr/>
    </dgm:pt>
    <dgm:pt modelId="{668AAE3E-DE8B-4DF4-8FFD-16142F50039D}" type="pres">
      <dgm:prSet presAssocID="{4C3F0BB4-DB7B-4332-ADEC-F8E16991A076}" presName="chevron4" presStyleLbl="alignNode1" presStyleIdx="3" presStyleCnt="14"/>
      <dgm:spPr/>
    </dgm:pt>
    <dgm:pt modelId="{77D9FD58-8428-4F25-878C-BA39BF9A43BA}" type="pres">
      <dgm:prSet presAssocID="{4C3F0BB4-DB7B-4332-ADEC-F8E16991A076}" presName="chevron5" presStyleLbl="alignNode1" presStyleIdx="4" presStyleCnt="14"/>
      <dgm:spPr/>
    </dgm:pt>
    <dgm:pt modelId="{056F7960-BDA7-40D5-A6A7-62885CD0D96E}" type="pres">
      <dgm:prSet presAssocID="{4C3F0BB4-DB7B-4332-ADEC-F8E16991A076}" presName="chevron6" presStyleLbl="alignNode1" presStyleIdx="5" presStyleCnt="14"/>
      <dgm:spPr/>
    </dgm:pt>
    <dgm:pt modelId="{7C54767A-04E8-447F-B247-B060D52A64FA}" type="pres">
      <dgm:prSet presAssocID="{4C3F0BB4-DB7B-4332-ADEC-F8E16991A076}" presName="chevron7" presStyleLbl="alignNode1" presStyleIdx="6" presStyleCnt="14"/>
      <dgm:spPr/>
    </dgm:pt>
    <dgm:pt modelId="{FFEE82C6-6973-41DF-8322-9E7E996A4B59}" type="pres">
      <dgm:prSet presAssocID="{4C3F0BB4-DB7B-4332-ADEC-F8E16991A076}" presName="childtext" presStyleLbl="solidFgAcc1" presStyleIdx="0" presStyleCnt="2">
        <dgm:presLayoutVars>
          <dgm:chMax/>
          <dgm:chPref val="0"/>
          <dgm:bulletEnabled val="1"/>
        </dgm:presLayoutVars>
      </dgm:prSet>
      <dgm:spPr/>
    </dgm:pt>
    <dgm:pt modelId="{B223DE9A-C4E1-4E86-A4B3-C45F3818E4A7}" type="pres">
      <dgm:prSet presAssocID="{12C8BA66-89B1-4669-BC50-FCF4590DFE07}" presName="sibTrans" presStyleCnt="0"/>
      <dgm:spPr/>
    </dgm:pt>
    <dgm:pt modelId="{43A4C80D-0939-4FA3-8750-73E7A7BEDE3A}" type="pres">
      <dgm:prSet presAssocID="{A3D1BABE-6903-4B45-B5A7-2767686D51D5}" presName="parenttextcomposite" presStyleCnt="0"/>
      <dgm:spPr/>
    </dgm:pt>
    <dgm:pt modelId="{CB4B32C7-6A3E-4B7C-A62F-8893E87F034B}" type="pres">
      <dgm:prSet presAssocID="{A3D1BABE-6903-4B45-B5A7-2767686D51D5}" presName="parenttext" presStyleLbl="revTx" presStyleIdx="1" presStyleCnt="2">
        <dgm:presLayoutVars>
          <dgm:chMax/>
          <dgm:chPref val="2"/>
          <dgm:bulletEnabled val="1"/>
        </dgm:presLayoutVars>
      </dgm:prSet>
      <dgm:spPr/>
    </dgm:pt>
    <dgm:pt modelId="{7541A4B3-A1B8-417B-A9B1-5EDE505DC9A9}" type="pres">
      <dgm:prSet presAssocID="{A3D1BABE-6903-4B45-B5A7-2767686D51D5}" presName="composite" presStyleCnt="0"/>
      <dgm:spPr/>
    </dgm:pt>
    <dgm:pt modelId="{C0E49DD2-784C-4EED-B927-8B2A21ECC06A}" type="pres">
      <dgm:prSet presAssocID="{A3D1BABE-6903-4B45-B5A7-2767686D51D5}" presName="chevron1" presStyleLbl="alignNode1" presStyleIdx="7" presStyleCnt="14"/>
      <dgm:spPr/>
    </dgm:pt>
    <dgm:pt modelId="{7F299112-6236-4CE4-9846-79FAEA2FD83D}" type="pres">
      <dgm:prSet presAssocID="{A3D1BABE-6903-4B45-B5A7-2767686D51D5}" presName="chevron2" presStyleLbl="alignNode1" presStyleIdx="8" presStyleCnt="14"/>
      <dgm:spPr/>
    </dgm:pt>
    <dgm:pt modelId="{0D973BF6-10D9-4828-98EF-D59973E8FB74}" type="pres">
      <dgm:prSet presAssocID="{A3D1BABE-6903-4B45-B5A7-2767686D51D5}" presName="chevron3" presStyleLbl="alignNode1" presStyleIdx="9" presStyleCnt="14"/>
      <dgm:spPr/>
    </dgm:pt>
    <dgm:pt modelId="{2C293AC3-3EEC-4116-8B38-E8B024BE9A6C}" type="pres">
      <dgm:prSet presAssocID="{A3D1BABE-6903-4B45-B5A7-2767686D51D5}" presName="chevron4" presStyleLbl="alignNode1" presStyleIdx="10" presStyleCnt="14"/>
      <dgm:spPr/>
    </dgm:pt>
    <dgm:pt modelId="{000271C8-E1AC-49C0-91F7-AA9DD921BD49}" type="pres">
      <dgm:prSet presAssocID="{A3D1BABE-6903-4B45-B5A7-2767686D51D5}" presName="chevron5" presStyleLbl="alignNode1" presStyleIdx="11" presStyleCnt="14"/>
      <dgm:spPr/>
    </dgm:pt>
    <dgm:pt modelId="{4F0B63E7-C9D6-4FD0-A5EC-8A0F6C959343}" type="pres">
      <dgm:prSet presAssocID="{A3D1BABE-6903-4B45-B5A7-2767686D51D5}" presName="chevron6" presStyleLbl="alignNode1" presStyleIdx="12" presStyleCnt="14"/>
      <dgm:spPr/>
    </dgm:pt>
    <dgm:pt modelId="{06C04E48-2B9A-413B-A815-019AE568A1AB}" type="pres">
      <dgm:prSet presAssocID="{A3D1BABE-6903-4B45-B5A7-2767686D51D5}" presName="chevron7" presStyleLbl="alignNode1" presStyleIdx="13" presStyleCnt="14"/>
      <dgm:spPr/>
    </dgm:pt>
    <dgm:pt modelId="{22FB9ED8-61D1-4072-8C1F-E3B9A1BFBBF5}" type="pres">
      <dgm:prSet presAssocID="{A3D1BABE-6903-4B45-B5A7-2767686D51D5}" presName="childtext" presStyleLbl="solidFgAcc1" presStyleIdx="1" presStyleCnt="2">
        <dgm:presLayoutVars>
          <dgm:chMax/>
          <dgm:chPref val="0"/>
          <dgm:bulletEnabled val="1"/>
        </dgm:presLayoutVars>
      </dgm:prSet>
      <dgm:spPr/>
    </dgm:pt>
  </dgm:ptLst>
  <dgm:cxnLst>
    <dgm:cxn modelId="{F28F4501-033F-4BC2-B5EA-46A399FE016F}" type="presOf" srcId="{A3D1BABE-6903-4B45-B5A7-2767686D51D5}" destId="{CB4B32C7-6A3E-4B7C-A62F-8893E87F034B}" srcOrd="0" destOrd="0" presId="urn:microsoft.com/office/officeart/2008/layout/VerticalAccentList"/>
    <dgm:cxn modelId="{85F05E02-3060-4A30-85E3-A6B369FFD720}" srcId="{A10F8AE7-D951-4800-8F87-9F15A74EB4CB}" destId="{A3D1BABE-6903-4B45-B5A7-2767686D51D5}" srcOrd="1" destOrd="0" parTransId="{4081744D-8CC7-4394-A775-66F7737BF587}" sibTransId="{12A03636-3A30-4523-A381-2E2333CCF6CC}"/>
    <dgm:cxn modelId="{B9B88A08-9D21-4548-900B-ABA123060000}" type="presOf" srcId="{4C3F0BB4-DB7B-4332-ADEC-F8E16991A076}" destId="{65829C8C-C242-442D-85D4-BA3D30F8B9CC}" srcOrd="0" destOrd="0" presId="urn:microsoft.com/office/officeart/2008/layout/VerticalAccentList"/>
    <dgm:cxn modelId="{C399820D-9873-4E20-B73A-1498956BA344}" type="presOf" srcId="{19BFD8AC-57CF-4F04-8593-368F980E9919}" destId="{FFEE82C6-6973-41DF-8322-9E7E996A4B59}" srcOrd="0" destOrd="0" presId="urn:microsoft.com/office/officeart/2008/layout/VerticalAccentList"/>
    <dgm:cxn modelId="{9E225425-7162-4E3D-8AF9-8F16594D4A87}" type="presOf" srcId="{A10F8AE7-D951-4800-8F87-9F15A74EB4CB}" destId="{FA378635-9157-4D53-A1B9-B206B672A0AF}" srcOrd="0" destOrd="0" presId="urn:microsoft.com/office/officeart/2008/layout/VerticalAccentList"/>
    <dgm:cxn modelId="{5DDE2856-8313-4F3A-B30B-B5AE836EDD0C}" type="presOf" srcId="{E8CA4E54-C03B-44B7-BAF9-E30C9A5F5E61}" destId="{22FB9ED8-61D1-4072-8C1F-E3B9A1BFBBF5}" srcOrd="0" destOrd="0" presId="urn:microsoft.com/office/officeart/2008/layout/VerticalAccentList"/>
    <dgm:cxn modelId="{6C099A7D-180C-4433-B1B1-A1E6A5844533}" srcId="{A3D1BABE-6903-4B45-B5A7-2767686D51D5}" destId="{E8CA4E54-C03B-44B7-BAF9-E30C9A5F5E61}" srcOrd="0" destOrd="0" parTransId="{CAF87BF4-0DB7-48A1-AA08-144988117D57}" sibTransId="{3F7E6746-CFA8-4F1D-ACE5-8CAE85BC25B2}"/>
    <dgm:cxn modelId="{76172895-F6CE-4047-9BB3-B9D7B8869F19}" srcId="{4C3F0BB4-DB7B-4332-ADEC-F8E16991A076}" destId="{19BFD8AC-57CF-4F04-8593-368F980E9919}" srcOrd="0" destOrd="0" parTransId="{F1A2B706-C031-4064-BA7F-E8541411F912}" sibTransId="{2E87917D-0ACD-436A-ACF8-6199C9EAAD9D}"/>
    <dgm:cxn modelId="{9892EFD9-D03A-4B0A-8871-95D6943D52C0}" srcId="{A10F8AE7-D951-4800-8F87-9F15A74EB4CB}" destId="{4C3F0BB4-DB7B-4332-ADEC-F8E16991A076}" srcOrd="0" destOrd="0" parTransId="{6F795417-A80E-49EA-80B8-44A39731208A}" sibTransId="{12C8BA66-89B1-4669-BC50-FCF4590DFE07}"/>
    <dgm:cxn modelId="{B0E01038-6B79-42D7-8C0B-71E980590990}" type="presParOf" srcId="{FA378635-9157-4D53-A1B9-B206B672A0AF}" destId="{AE89D833-49D2-4F23-89D6-C4DD9A6C2F05}" srcOrd="0" destOrd="0" presId="urn:microsoft.com/office/officeart/2008/layout/VerticalAccentList"/>
    <dgm:cxn modelId="{B14A8647-455D-4F28-BD7E-37AB8732618F}" type="presParOf" srcId="{AE89D833-49D2-4F23-89D6-C4DD9A6C2F05}" destId="{65829C8C-C242-442D-85D4-BA3D30F8B9CC}" srcOrd="0" destOrd="0" presId="urn:microsoft.com/office/officeart/2008/layout/VerticalAccentList"/>
    <dgm:cxn modelId="{168F7981-3D13-42CC-B6A4-3C91BDC36879}" type="presParOf" srcId="{FA378635-9157-4D53-A1B9-B206B672A0AF}" destId="{5A190996-AA36-4EBA-B859-43DB300A30A0}" srcOrd="1" destOrd="0" presId="urn:microsoft.com/office/officeart/2008/layout/VerticalAccentList"/>
    <dgm:cxn modelId="{FEBCD384-233D-47E5-BECE-1DD207301974}" type="presParOf" srcId="{5A190996-AA36-4EBA-B859-43DB300A30A0}" destId="{8917B6E1-3F63-4913-B233-2411ED9CAD66}" srcOrd="0" destOrd="0" presId="urn:microsoft.com/office/officeart/2008/layout/VerticalAccentList"/>
    <dgm:cxn modelId="{0402721F-C057-475D-8913-A886E1D65FD6}" type="presParOf" srcId="{5A190996-AA36-4EBA-B859-43DB300A30A0}" destId="{D986CB23-37B4-42D4-B316-E3AD905203C1}" srcOrd="1" destOrd="0" presId="urn:microsoft.com/office/officeart/2008/layout/VerticalAccentList"/>
    <dgm:cxn modelId="{799F5F37-B66E-4A63-B816-FCF50842DA14}" type="presParOf" srcId="{5A190996-AA36-4EBA-B859-43DB300A30A0}" destId="{FCE54F35-B658-44E3-AC66-86034CF13E25}" srcOrd="2" destOrd="0" presId="urn:microsoft.com/office/officeart/2008/layout/VerticalAccentList"/>
    <dgm:cxn modelId="{955BDEB4-E69F-461C-9BDC-44BCB6D253CC}" type="presParOf" srcId="{5A190996-AA36-4EBA-B859-43DB300A30A0}" destId="{668AAE3E-DE8B-4DF4-8FFD-16142F50039D}" srcOrd="3" destOrd="0" presId="urn:microsoft.com/office/officeart/2008/layout/VerticalAccentList"/>
    <dgm:cxn modelId="{B694F22E-4229-431A-ACDE-D7B99CE873D8}" type="presParOf" srcId="{5A190996-AA36-4EBA-B859-43DB300A30A0}" destId="{77D9FD58-8428-4F25-878C-BA39BF9A43BA}" srcOrd="4" destOrd="0" presId="urn:microsoft.com/office/officeart/2008/layout/VerticalAccentList"/>
    <dgm:cxn modelId="{F1CD832B-A877-4EF6-BF57-7C38312891F2}" type="presParOf" srcId="{5A190996-AA36-4EBA-B859-43DB300A30A0}" destId="{056F7960-BDA7-40D5-A6A7-62885CD0D96E}" srcOrd="5" destOrd="0" presId="urn:microsoft.com/office/officeart/2008/layout/VerticalAccentList"/>
    <dgm:cxn modelId="{9861B451-63AA-4E13-9EEE-9FE8312B0BBC}" type="presParOf" srcId="{5A190996-AA36-4EBA-B859-43DB300A30A0}" destId="{7C54767A-04E8-447F-B247-B060D52A64FA}" srcOrd="6" destOrd="0" presId="urn:microsoft.com/office/officeart/2008/layout/VerticalAccentList"/>
    <dgm:cxn modelId="{58FFBAB0-4E23-45C8-9672-E68E57A57E18}" type="presParOf" srcId="{5A190996-AA36-4EBA-B859-43DB300A30A0}" destId="{FFEE82C6-6973-41DF-8322-9E7E996A4B59}" srcOrd="7" destOrd="0" presId="urn:microsoft.com/office/officeart/2008/layout/VerticalAccentList"/>
    <dgm:cxn modelId="{CA7C1E71-EF0E-4E88-BD0B-65533EFA01AB}" type="presParOf" srcId="{FA378635-9157-4D53-A1B9-B206B672A0AF}" destId="{B223DE9A-C4E1-4E86-A4B3-C45F3818E4A7}" srcOrd="2" destOrd="0" presId="urn:microsoft.com/office/officeart/2008/layout/VerticalAccentList"/>
    <dgm:cxn modelId="{EEE36AB3-D007-4B5F-AFBF-99B2838A2574}" type="presParOf" srcId="{FA378635-9157-4D53-A1B9-B206B672A0AF}" destId="{43A4C80D-0939-4FA3-8750-73E7A7BEDE3A}" srcOrd="3" destOrd="0" presId="urn:microsoft.com/office/officeart/2008/layout/VerticalAccentList"/>
    <dgm:cxn modelId="{98728F3C-2697-4DFB-80B7-EAF121515EEA}" type="presParOf" srcId="{43A4C80D-0939-4FA3-8750-73E7A7BEDE3A}" destId="{CB4B32C7-6A3E-4B7C-A62F-8893E87F034B}" srcOrd="0" destOrd="0" presId="urn:microsoft.com/office/officeart/2008/layout/VerticalAccentList"/>
    <dgm:cxn modelId="{18BEE7DD-9750-4FE6-BC1C-B58498776637}" type="presParOf" srcId="{FA378635-9157-4D53-A1B9-B206B672A0AF}" destId="{7541A4B3-A1B8-417B-A9B1-5EDE505DC9A9}" srcOrd="4" destOrd="0" presId="urn:microsoft.com/office/officeart/2008/layout/VerticalAccentList"/>
    <dgm:cxn modelId="{CF79B7DC-15C7-42C0-BD98-7F5E2432365F}" type="presParOf" srcId="{7541A4B3-A1B8-417B-A9B1-5EDE505DC9A9}" destId="{C0E49DD2-784C-4EED-B927-8B2A21ECC06A}" srcOrd="0" destOrd="0" presId="urn:microsoft.com/office/officeart/2008/layout/VerticalAccentList"/>
    <dgm:cxn modelId="{A10305C7-DB8F-495A-9AFE-C9DF1423D5BE}" type="presParOf" srcId="{7541A4B3-A1B8-417B-A9B1-5EDE505DC9A9}" destId="{7F299112-6236-4CE4-9846-79FAEA2FD83D}" srcOrd="1" destOrd="0" presId="urn:microsoft.com/office/officeart/2008/layout/VerticalAccentList"/>
    <dgm:cxn modelId="{F89E6345-06EF-48FE-96AA-8D53E4353C62}" type="presParOf" srcId="{7541A4B3-A1B8-417B-A9B1-5EDE505DC9A9}" destId="{0D973BF6-10D9-4828-98EF-D59973E8FB74}" srcOrd="2" destOrd="0" presId="urn:microsoft.com/office/officeart/2008/layout/VerticalAccentList"/>
    <dgm:cxn modelId="{DFD97F2A-28A0-4A8B-B9FC-F22E407438F5}" type="presParOf" srcId="{7541A4B3-A1B8-417B-A9B1-5EDE505DC9A9}" destId="{2C293AC3-3EEC-4116-8B38-E8B024BE9A6C}" srcOrd="3" destOrd="0" presId="urn:microsoft.com/office/officeart/2008/layout/VerticalAccentList"/>
    <dgm:cxn modelId="{5BB43EC0-648E-49E6-B4DE-88B64E11000A}" type="presParOf" srcId="{7541A4B3-A1B8-417B-A9B1-5EDE505DC9A9}" destId="{000271C8-E1AC-49C0-91F7-AA9DD921BD49}" srcOrd="4" destOrd="0" presId="urn:microsoft.com/office/officeart/2008/layout/VerticalAccentList"/>
    <dgm:cxn modelId="{15CA8BE5-7781-4577-817E-7E9F412A212C}" type="presParOf" srcId="{7541A4B3-A1B8-417B-A9B1-5EDE505DC9A9}" destId="{4F0B63E7-C9D6-4FD0-A5EC-8A0F6C959343}" srcOrd="5" destOrd="0" presId="urn:microsoft.com/office/officeart/2008/layout/VerticalAccentList"/>
    <dgm:cxn modelId="{1F3AD766-3F9F-4AF9-8655-84B642D4AEFD}" type="presParOf" srcId="{7541A4B3-A1B8-417B-A9B1-5EDE505DC9A9}" destId="{06C04E48-2B9A-413B-A815-019AE568A1AB}" srcOrd="6" destOrd="0" presId="urn:microsoft.com/office/officeart/2008/layout/VerticalAccentList"/>
    <dgm:cxn modelId="{B0956000-B09C-40D3-91A2-42D68E816E81}" type="presParOf" srcId="{7541A4B3-A1B8-417B-A9B1-5EDE505DC9A9}" destId="{22FB9ED8-61D1-4072-8C1F-E3B9A1BFBBF5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829C8C-C242-442D-85D4-BA3D30F8B9CC}">
      <dsp:nvSpPr>
        <dsp:cNvPr id="0" name=""/>
        <dsp:cNvSpPr/>
      </dsp:nvSpPr>
      <dsp:spPr>
        <a:xfrm>
          <a:off x="112865" y="488819"/>
          <a:ext cx="6749415" cy="613583"/>
        </a:xfrm>
        <a:prstGeom prst="rect">
          <a:avLst/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b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/>
            <a:t>AIR POLLUTION</a:t>
          </a:r>
        </a:p>
      </dsp:txBody>
      <dsp:txXfrm>
        <a:off x="112865" y="488819"/>
        <a:ext cx="6749415" cy="613583"/>
      </dsp:txXfrm>
    </dsp:sp>
    <dsp:sp modelId="{8917B6E1-3F63-4913-B233-2411ED9CAD66}">
      <dsp:nvSpPr>
        <dsp:cNvPr id="0" name=""/>
        <dsp:cNvSpPr/>
      </dsp:nvSpPr>
      <dsp:spPr>
        <a:xfrm>
          <a:off x="112865" y="1102402"/>
          <a:ext cx="1579363" cy="124989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86CB23-37B4-42D4-B316-E3AD905203C1}">
      <dsp:nvSpPr>
        <dsp:cNvPr id="0" name=""/>
        <dsp:cNvSpPr/>
      </dsp:nvSpPr>
      <dsp:spPr>
        <a:xfrm>
          <a:off x="1061532" y="1102402"/>
          <a:ext cx="1579363" cy="124989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E54F35-B658-44E3-AC66-86034CF13E25}">
      <dsp:nvSpPr>
        <dsp:cNvPr id="0" name=""/>
        <dsp:cNvSpPr/>
      </dsp:nvSpPr>
      <dsp:spPr>
        <a:xfrm>
          <a:off x="2010950" y="1102402"/>
          <a:ext cx="1579363" cy="124989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8AAE3E-DE8B-4DF4-8FFD-16142F50039D}">
      <dsp:nvSpPr>
        <dsp:cNvPr id="0" name=""/>
        <dsp:cNvSpPr/>
      </dsp:nvSpPr>
      <dsp:spPr>
        <a:xfrm>
          <a:off x="2959618" y="1102402"/>
          <a:ext cx="1579363" cy="124989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D9FD58-8428-4F25-878C-BA39BF9A43BA}">
      <dsp:nvSpPr>
        <dsp:cNvPr id="0" name=""/>
        <dsp:cNvSpPr/>
      </dsp:nvSpPr>
      <dsp:spPr>
        <a:xfrm>
          <a:off x="3909036" y="1102402"/>
          <a:ext cx="1579363" cy="124989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6F7960-BDA7-40D5-A6A7-62885CD0D96E}">
      <dsp:nvSpPr>
        <dsp:cNvPr id="0" name=""/>
        <dsp:cNvSpPr/>
      </dsp:nvSpPr>
      <dsp:spPr>
        <a:xfrm>
          <a:off x="4857703" y="1102402"/>
          <a:ext cx="1579363" cy="124989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54767A-04E8-447F-B247-B060D52A64FA}">
      <dsp:nvSpPr>
        <dsp:cNvPr id="0" name=""/>
        <dsp:cNvSpPr/>
      </dsp:nvSpPr>
      <dsp:spPr>
        <a:xfrm>
          <a:off x="5807121" y="1102402"/>
          <a:ext cx="1579363" cy="124989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EE82C6-6973-41DF-8322-9E7E996A4B59}">
      <dsp:nvSpPr>
        <dsp:cNvPr id="0" name=""/>
        <dsp:cNvSpPr/>
      </dsp:nvSpPr>
      <dsp:spPr>
        <a:xfrm>
          <a:off x="112865" y="1227391"/>
          <a:ext cx="6837157" cy="99991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3660" tIns="73660" rIns="73660" bIns="7366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/>
            <a:t>WATER POLLUTION</a:t>
          </a:r>
        </a:p>
      </dsp:txBody>
      <dsp:txXfrm>
        <a:off x="112865" y="1227391"/>
        <a:ext cx="6837157" cy="999913"/>
      </dsp:txXfrm>
    </dsp:sp>
    <dsp:sp modelId="{CB4B32C7-6A3E-4B7C-A62F-8893E87F034B}">
      <dsp:nvSpPr>
        <dsp:cNvPr id="0" name=""/>
        <dsp:cNvSpPr/>
      </dsp:nvSpPr>
      <dsp:spPr>
        <a:xfrm>
          <a:off x="112865" y="2448306"/>
          <a:ext cx="6749415" cy="613583"/>
        </a:xfrm>
        <a:prstGeom prst="rect">
          <a:avLst/>
        </a:prstGeom>
        <a:solidFill>
          <a:srgbClr val="FFC000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b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/>
            <a:t>LAND POLLUTION</a:t>
          </a:r>
        </a:p>
      </dsp:txBody>
      <dsp:txXfrm>
        <a:off x="112865" y="2448306"/>
        <a:ext cx="6749415" cy="613583"/>
      </dsp:txXfrm>
    </dsp:sp>
    <dsp:sp modelId="{C0E49DD2-784C-4EED-B927-8B2A21ECC06A}">
      <dsp:nvSpPr>
        <dsp:cNvPr id="0" name=""/>
        <dsp:cNvSpPr/>
      </dsp:nvSpPr>
      <dsp:spPr>
        <a:xfrm>
          <a:off x="112865" y="3061889"/>
          <a:ext cx="1579363" cy="124989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299112-6236-4CE4-9846-79FAEA2FD83D}">
      <dsp:nvSpPr>
        <dsp:cNvPr id="0" name=""/>
        <dsp:cNvSpPr/>
      </dsp:nvSpPr>
      <dsp:spPr>
        <a:xfrm>
          <a:off x="1061532" y="3061889"/>
          <a:ext cx="1579363" cy="124989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973BF6-10D9-4828-98EF-D59973E8FB74}">
      <dsp:nvSpPr>
        <dsp:cNvPr id="0" name=""/>
        <dsp:cNvSpPr/>
      </dsp:nvSpPr>
      <dsp:spPr>
        <a:xfrm>
          <a:off x="2010950" y="3061889"/>
          <a:ext cx="1579363" cy="124989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293AC3-3EEC-4116-8B38-E8B024BE9A6C}">
      <dsp:nvSpPr>
        <dsp:cNvPr id="0" name=""/>
        <dsp:cNvSpPr/>
      </dsp:nvSpPr>
      <dsp:spPr>
        <a:xfrm>
          <a:off x="2959618" y="3061889"/>
          <a:ext cx="1579363" cy="124989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0271C8-E1AC-49C0-91F7-AA9DD921BD49}">
      <dsp:nvSpPr>
        <dsp:cNvPr id="0" name=""/>
        <dsp:cNvSpPr/>
      </dsp:nvSpPr>
      <dsp:spPr>
        <a:xfrm>
          <a:off x="3909036" y="3061889"/>
          <a:ext cx="1579363" cy="124989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0B63E7-C9D6-4FD0-A5EC-8A0F6C959343}">
      <dsp:nvSpPr>
        <dsp:cNvPr id="0" name=""/>
        <dsp:cNvSpPr/>
      </dsp:nvSpPr>
      <dsp:spPr>
        <a:xfrm>
          <a:off x="4857703" y="3061889"/>
          <a:ext cx="1579363" cy="124989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C04E48-2B9A-413B-A815-019AE568A1AB}">
      <dsp:nvSpPr>
        <dsp:cNvPr id="0" name=""/>
        <dsp:cNvSpPr/>
      </dsp:nvSpPr>
      <dsp:spPr>
        <a:xfrm>
          <a:off x="5807121" y="3061889"/>
          <a:ext cx="1579363" cy="124989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FB9ED8-61D1-4072-8C1F-E3B9A1BFBBF5}">
      <dsp:nvSpPr>
        <dsp:cNvPr id="0" name=""/>
        <dsp:cNvSpPr/>
      </dsp:nvSpPr>
      <dsp:spPr>
        <a:xfrm>
          <a:off x="112865" y="3186878"/>
          <a:ext cx="6837157" cy="99991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3660" tIns="73660" rIns="73660" bIns="7366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/>
            <a:t>NOISE POLLUTION</a:t>
          </a:r>
        </a:p>
      </dsp:txBody>
      <dsp:txXfrm>
        <a:off x="112865" y="3186878"/>
        <a:ext cx="6837157" cy="9999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2B5AA7-67DF-4DB2-85ED-E68C69F53A45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E53E38-A141-4EE9-9737-91755588F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1395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65C55-0614-4B2C-9549-2E29F1C12831}" type="datetimeFigureOut">
              <a:rPr lang="en-US" smtClean="0"/>
              <a:pPr/>
              <a:t>4/17/2021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E71951-56E1-4003-BACD-9C3F1194CF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513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71951-56E1-4003-BACD-9C3F1194CF66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077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1794E-4D43-4A9E-9A4F-7D4E2F44CE09}" type="datetimeFigureOut">
              <a:rPr lang="en-US" smtClean="0"/>
              <a:pPr/>
              <a:t>4/17/2021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62B73-6E42-4FDF-84F5-D4B367E6C7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1794E-4D43-4A9E-9A4F-7D4E2F44CE09}" type="datetimeFigureOut">
              <a:rPr lang="en-US" smtClean="0"/>
              <a:pPr/>
              <a:t>4/17/2021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62B73-6E42-4FDF-84F5-D4B367E6C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1794E-4D43-4A9E-9A4F-7D4E2F44CE09}" type="datetimeFigureOut">
              <a:rPr lang="en-US" smtClean="0"/>
              <a:pPr/>
              <a:t>4/17/2021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62B73-6E42-4FDF-84F5-D4B367E6C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1794E-4D43-4A9E-9A4F-7D4E2F44CE09}" type="datetimeFigureOut">
              <a:rPr lang="en-US" smtClean="0"/>
              <a:pPr/>
              <a:t>4/17/2021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62B73-6E42-4FDF-84F5-D4B367E6C78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237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1794E-4D43-4A9E-9A4F-7D4E2F44CE09}" type="datetimeFigureOut">
              <a:rPr lang="en-US" smtClean="0"/>
              <a:pPr/>
              <a:t>4/17/2021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62B73-6E42-4FDF-84F5-D4B367E6C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1794E-4D43-4A9E-9A4F-7D4E2F44CE09}" type="datetimeFigureOut">
              <a:rPr lang="en-US" smtClean="0"/>
              <a:pPr/>
              <a:t>4/17/2021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62B73-6E42-4FDF-84F5-D4B367E6C7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1794E-4D43-4A9E-9A4F-7D4E2F44CE09}" type="datetimeFigureOut">
              <a:rPr lang="en-US" smtClean="0"/>
              <a:pPr/>
              <a:t>4/17/2021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62B73-6E42-4FDF-84F5-D4B367E6C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1794E-4D43-4A9E-9A4F-7D4E2F44CE09}" type="datetimeFigureOut">
              <a:rPr lang="en-US" smtClean="0"/>
              <a:pPr/>
              <a:t>4/17/2021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62B73-6E42-4FDF-84F5-D4B367E6C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1794E-4D43-4A9E-9A4F-7D4E2F44CE09}" type="datetimeFigureOut">
              <a:rPr lang="en-US" smtClean="0"/>
              <a:pPr/>
              <a:t>4/17/2021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62B73-6E42-4FDF-84F5-D4B367E6C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1794E-4D43-4A9E-9A4F-7D4E2F44CE09}" type="datetimeFigureOut">
              <a:rPr lang="en-US" smtClean="0"/>
              <a:pPr/>
              <a:t>4/17/2021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62B73-6E42-4FDF-84F5-D4B367E6C7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1794E-4D43-4A9E-9A4F-7D4E2F44CE09}" type="datetimeFigureOut">
              <a:rPr lang="en-US" smtClean="0"/>
              <a:pPr/>
              <a:t>4/17/2021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62B73-6E42-4FDF-84F5-D4B367E6C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1794E-4D43-4A9E-9A4F-7D4E2F44CE09}" type="datetimeFigureOut">
              <a:rPr lang="en-US" smtClean="0"/>
              <a:pPr/>
              <a:t>4/17/2021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62B73-6E42-4FDF-84F5-D4B367E6C7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alphaModFix amt="61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b="0" i="0" u="none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9B1794E-4D43-4A9E-9A4F-7D4E2F44CE09}" type="datetimeFigureOut">
              <a:rPr lang="en-US" smtClean="0"/>
              <a:pPr/>
              <a:t>4/17/2021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8462B73-6E42-4FDF-84F5-D4B367E6C7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4300" b="0" i="0" u="none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47800" y="1828800"/>
            <a:ext cx="7315200" cy="3733800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>
            <a:normAutofit/>
          </a:bodyPr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47800" y="609600"/>
            <a:ext cx="7403592" cy="9144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n-US" sz="2000" b="1" dirty="0">
                <a:solidFill>
                  <a:srgbClr val="00B050"/>
                </a:solidFill>
                <a:latin typeface="Algerian" pitchFamily="82" charset="0"/>
              </a:rPr>
              <a:t>Pollution Prevention </a:t>
            </a:r>
            <a:r>
              <a:rPr lang="en-US" sz="2000" b="1" dirty="0">
                <a:solidFill>
                  <a:srgbClr val="0070C0"/>
                </a:solidFill>
                <a:latin typeface="Algerian" pitchFamily="82" charset="0"/>
              </a:rPr>
              <a:t> </a:t>
            </a:r>
            <a:r>
              <a:rPr lang="en-US" sz="2000" b="1" dirty="0">
                <a:solidFill>
                  <a:srgbClr val="00B050"/>
                </a:solidFill>
                <a:latin typeface="Algerian" pitchFamily="82" charset="0"/>
              </a:rPr>
              <a:t>and  Control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672840" y="5791200"/>
            <a:ext cx="4023360" cy="7386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DR R.K FOOLMAUN</a:t>
            </a:r>
          </a:p>
          <a:p>
            <a:pPr algn="ctr"/>
            <a:r>
              <a:rPr lang="en-GB" sz="1400" b="1" dirty="0"/>
              <a:t>Divisional Environment Officer</a:t>
            </a:r>
          </a:p>
          <a:p>
            <a:pPr algn="ctr"/>
            <a:r>
              <a:rPr lang="en-GB" sz="1400" b="1" dirty="0"/>
              <a:t>Pollution Prevention &amp; Control Division</a:t>
            </a:r>
          </a:p>
        </p:txBody>
      </p:sp>
    </p:spTree>
    <p:extLst>
      <p:ext uri="{BB962C8B-B14F-4D97-AF65-F5344CB8AC3E}">
        <p14:creationId xmlns:p14="http://schemas.microsoft.com/office/powerpoint/2010/main" val="13719052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251192" cy="11430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SOURCES OF NOISE POLLUTION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435608" y="1447800"/>
            <a:ext cx="7251192" cy="5029200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>
            <a:normAutofit fontScale="47500" lnSpcReduction="20000"/>
          </a:bodyPr>
          <a:lstStyle/>
          <a:p>
            <a:pPr lvl="0"/>
            <a:r>
              <a:rPr lang="en-GB" dirty="0"/>
              <a:t>Industrial (power plants, stone crushing, metal workshops, cabinet making);</a:t>
            </a:r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marL="82296" lvl="0" indent="0">
              <a:buNone/>
            </a:pPr>
            <a:endParaRPr lang="en-US" dirty="0"/>
          </a:p>
          <a:p>
            <a:pPr lvl="0"/>
            <a:r>
              <a:rPr lang="en-GB" dirty="0"/>
              <a:t>Multipurpose halls including wedding halls;</a:t>
            </a:r>
            <a:endParaRPr lang="en-US" dirty="0"/>
          </a:p>
          <a:p>
            <a:pPr lvl="0"/>
            <a:r>
              <a:rPr lang="en-GB" dirty="0"/>
              <a:t>Bungalows along the coast;</a:t>
            </a:r>
            <a:endParaRPr lang="en-US" dirty="0"/>
          </a:p>
          <a:p>
            <a:pPr lvl="0"/>
            <a:r>
              <a:rPr lang="en-GB" dirty="0"/>
              <a:t>Places of entertainment, including night clubs;</a:t>
            </a:r>
            <a:endParaRPr lang="en-US" dirty="0"/>
          </a:p>
          <a:p>
            <a:pPr lvl="0"/>
            <a:r>
              <a:rPr lang="en-GB" dirty="0"/>
              <a:t>Road traffic e.g. moving trucks, automobiles, buses, especially those with modified silencer system;</a:t>
            </a:r>
            <a:endParaRPr lang="en-US" dirty="0"/>
          </a:p>
          <a:p>
            <a:pPr lvl="0"/>
            <a:r>
              <a:rPr lang="en-GB" dirty="0"/>
              <a:t>Community noise e.g. radio/TV, loudspeakers, pool houses and alarms;</a:t>
            </a:r>
            <a:endParaRPr lang="en-US" dirty="0"/>
          </a:p>
          <a:p>
            <a:pPr lvl="0"/>
            <a:r>
              <a:rPr lang="en-GB" dirty="0"/>
              <a:t>Animals e.g. dogs, cats, crows;</a:t>
            </a:r>
            <a:endParaRPr lang="en-US" dirty="0"/>
          </a:p>
          <a:p>
            <a:pPr lvl="0"/>
            <a:r>
              <a:rPr lang="en-GB" dirty="0"/>
              <a:t>Use of loud speaker, amplifier, musical instrument, electrical or mechanical device for religious activities;</a:t>
            </a:r>
            <a:endParaRPr lang="en-US" dirty="0"/>
          </a:p>
          <a:p>
            <a:pPr lvl="0"/>
            <a:r>
              <a:rPr lang="en-GB" dirty="0"/>
              <a:t>Aircrafts and speed boats;</a:t>
            </a:r>
            <a:endParaRPr lang="en-US" dirty="0"/>
          </a:p>
          <a:p>
            <a:pPr lvl="0"/>
            <a:r>
              <a:rPr lang="en-GB" dirty="0"/>
              <a:t>Neighbourhood; </a:t>
            </a:r>
            <a:endParaRPr lang="en-US" dirty="0"/>
          </a:p>
          <a:p>
            <a:pPr lvl="0"/>
            <a:r>
              <a:rPr lang="en-GB" dirty="0"/>
              <a:t>Machinery (generator sets, compressors, air conditioning units, boilers, pumps, motors);</a:t>
            </a:r>
            <a:endParaRPr lang="en-US" dirty="0"/>
          </a:p>
          <a:p>
            <a:pPr lvl="0"/>
            <a:r>
              <a:rPr lang="en-GB" dirty="0"/>
              <a:t>Others, including construction works, road infrastructural works, public gathering, vibration, ice cream sellers, vendor shouts.</a:t>
            </a:r>
            <a:endParaRPr lang="en-US" dirty="0"/>
          </a:p>
          <a:p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33304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Enforcement tools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219200"/>
            <a:ext cx="7714488" cy="5562600"/>
          </a:xfrm>
          <a:noFill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000" b="1" dirty="0" err="1">
                <a:solidFill>
                  <a:schemeClr val="tx1"/>
                </a:solidFill>
              </a:rPr>
              <a:t>Programme</a:t>
            </a:r>
            <a:r>
              <a:rPr lang="en-US" sz="3000" b="1" dirty="0">
                <a:solidFill>
                  <a:schemeClr val="tx1"/>
                </a:solidFill>
              </a:rPr>
              <a:t> Notice</a:t>
            </a:r>
          </a:p>
          <a:p>
            <a:pPr>
              <a:lnSpc>
                <a:spcPct val="150000"/>
              </a:lnSpc>
            </a:pPr>
            <a:r>
              <a:rPr lang="en-US" sz="3000" b="1" dirty="0">
                <a:solidFill>
                  <a:schemeClr val="tx1"/>
                </a:solidFill>
              </a:rPr>
              <a:t>Enforcement Notice</a:t>
            </a:r>
          </a:p>
          <a:p>
            <a:pPr>
              <a:lnSpc>
                <a:spcPct val="150000"/>
              </a:lnSpc>
            </a:pPr>
            <a:r>
              <a:rPr lang="en-US" sz="3000" b="1" dirty="0">
                <a:solidFill>
                  <a:schemeClr val="tx1"/>
                </a:solidFill>
              </a:rPr>
              <a:t>Prohibition Notice</a:t>
            </a:r>
          </a:p>
          <a:p>
            <a:pPr>
              <a:lnSpc>
                <a:spcPct val="150000"/>
              </a:lnSpc>
            </a:pPr>
            <a:r>
              <a:rPr lang="en-US" sz="3000" b="1" dirty="0">
                <a:solidFill>
                  <a:schemeClr val="tx1"/>
                </a:solidFill>
              </a:rPr>
              <a:t>Stop Order</a:t>
            </a:r>
          </a:p>
          <a:p>
            <a:pPr>
              <a:lnSpc>
                <a:spcPct val="150000"/>
              </a:lnSpc>
            </a:pPr>
            <a:r>
              <a:rPr lang="en-US" sz="3000" b="1" dirty="0">
                <a:solidFill>
                  <a:schemeClr val="tx1"/>
                </a:solidFill>
              </a:rPr>
              <a:t>Eyesore abatement Notice</a:t>
            </a:r>
          </a:p>
          <a:p>
            <a:pPr>
              <a:lnSpc>
                <a:spcPct val="150000"/>
              </a:lnSpc>
            </a:pPr>
            <a:r>
              <a:rPr lang="en-US" sz="3000" b="1" dirty="0">
                <a:solidFill>
                  <a:schemeClr val="tx1"/>
                </a:solidFill>
              </a:rPr>
              <a:t>Fixed penalty </a:t>
            </a:r>
          </a:p>
        </p:txBody>
      </p:sp>
    </p:spTree>
    <p:extLst>
      <p:ext uri="{BB962C8B-B14F-4D97-AF65-F5344CB8AC3E}">
        <p14:creationId xmlns:p14="http://schemas.microsoft.com/office/powerpoint/2010/main" val="35712254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76200"/>
            <a:ext cx="7848600" cy="6553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3923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866" y="0"/>
            <a:ext cx="7415543" cy="5562600"/>
          </a:xfrm>
        </p:spPr>
      </p:pic>
      <p:sp>
        <p:nvSpPr>
          <p:cNvPr id="5" name="Wave 4"/>
          <p:cNvSpPr/>
          <p:nvPr/>
        </p:nvSpPr>
        <p:spPr>
          <a:xfrm>
            <a:off x="3506438" y="5257800"/>
            <a:ext cx="3200400" cy="1600200"/>
          </a:xfrm>
          <a:prstGeom prst="wav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2113766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4124790"/>
              </p:ext>
            </p:extLst>
          </p:nvPr>
        </p:nvGraphicFramePr>
        <p:xfrm>
          <a:off x="1371600" y="16764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MAJOR TYPES OF POLLUTION</a:t>
            </a:r>
          </a:p>
        </p:txBody>
      </p:sp>
    </p:spTree>
    <p:extLst>
      <p:ext uri="{BB962C8B-B14F-4D97-AF65-F5344CB8AC3E}">
        <p14:creationId xmlns:p14="http://schemas.microsoft.com/office/powerpoint/2010/main" val="3349833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9762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/>
            <a:br>
              <a:rPr lang="en-US" dirty="0"/>
            </a:br>
            <a:r>
              <a:rPr lang="en-US" sz="3600" dirty="0"/>
              <a:t>Some Facts &amp; Figures</a:t>
            </a:r>
            <a:br>
              <a:rPr lang="en-US" sz="3600" dirty="0"/>
            </a:br>
            <a:endParaRPr lang="en-US" sz="3600" dirty="0">
              <a:solidFill>
                <a:srgbClr val="FF0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300" y="1143000"/>
            <a:ext cx="6838950" cy="5029200"/>
          </a:xfrm>
        </p:spPr>
      </p:pic>
    </p:spTree>
    <p:extLst>
      <p:ext uri="{BB962C8B-B14F-4D97-AF65-F5344CB8AC3E}">
        <p14:creationId xmlns:p14="http://schemas.microsoft.com/office/powerpoint/2010/main" val="2316446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9762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/>
            <a:br>
              <a:rPr lang="en-US" dirty="0"/>
            </a:br>
            <a:r>
              <a:rPr lang="en-US" dirty="0"/>
              <a:t>Some Facts &amp; Figures</a:t>
            </a:r>
            <a:br>
              <a:rPr lang="en-US" dirty="0"/>
            </a:br>
            <a:r>
              <a:rPr lang="en-US" sz="2200" dirty="0">
                <a:solidFill>
                  <a:srgbClr val="FF0000"/>
                </a:solidFill>
              </a:rPr>
              <a:t>Distribution of Pollution-Related Complaints Received at the Ministry of Environment in 2014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676400"/>
            <a:ext cx="75438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57685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 anchor="ctr">
            <a:normAutofit/>
          </a:bodyPr>
          <a:lstStyle/>
          <a:p>
            <a:pPr algn="ctr"/>
            <a:r>
              <a:rPr lang="en-US" dirty="0"/>
              <a:t>AIR POLLUTION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burning of fossil fuels. Sulfur dioxide emitted from the combustion of fossil fuels like coal, petroleum and other factory combustibles are one the major </a:t>
            </a:r>
            <a:r>
              <a:rPr lang="en-US" b="1" dirty="0"/>
              <a:t>cause</a:t>
            </a:r>
            <a:r>
              <a:rPr lang="en-US" dirty="0"/>
              <a:t> of </a:t>
            </a:r>
            <a:r>
              <a:rPr lang="en-US" b="1" dirty="0"/>
              <a:t>air pollution</a:t>
            </a:r>
            <a:r>
              <a:rPr lang="en-US" dirty="0"/>
              <a:t>. ...</a:t>
            </a:r>
          </a:p>
          <a:p>
            <a:r>
              <a:rPr lang="en-US" dirty="0"/>
              <a:t>Agricultural activities. ...</a:t>
            </a:r>
          </a:p>
          <a:p>
            <a:r>
              <a:rPr lang="en-US" dirty="0"/>
              <a:t>Exhaust from factories and industries. ...</a:t>
            </a:r>
          </a:p>
          <a:p>
            <a:r>
              <a:rPr lang="en-US" dirty="0"/>
              <a:t>Mining operations. ...</a:t>
            </a:r>
          </a:p>
          <a:p>
            <a:r>
              <a:rPr lang="en-US" dirty="0"/>
              <a:t>Indoor </a:t>
            </a:r>
            <a:r>
              <a:rPr lang="en-US" b="1" dirty="0"/>
              <a:t>air pollution</a:t>
            </a:r>
            <a:r>
              <a:rPr lang="en-US" dirty="0"/>
              <a:t>.</a:t>
            </a:r>
          </a:p>
          <a:p>
            <a:pPr marL="8229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62541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 anchor="ctr">
            <a:normAutofit/>
          </a:bodyPr>
          <a:lstStyle/>
          <a:p>
            <a:pPr algn="ctr"/>
            <a:r>
              <a:rPr lang="en-US" dirty="0"/>
              <a:t>WATER POLLUTION</a:t>
            </a:r>
          </a:p>
        </p:txBody>
      </p:sp>
      <p:pic>
        <p:nvPicPr>
          <p:cNvPr id="6" name="water pollution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435100" y="1738313"/>
            <a:ext cx="7499350" cy="4217987"/>
          </a:xfrm>
        </p:spPr>
      </p:pic>
    </p:spTree>
    <p:extLst>
      <p:ext uri="{BB962C8B-B14F-4D97-AF65-F5344CB8AC3E}">
        <p14:creationId xmlns:p14="http://schemas.microsoft.com/office/powerpoint/2010/main" val="2776537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67145"/>
            <a:ext cx="7251192" cy="11430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dirty="0"/>
              <a:t> LAND  POLLUTION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371600" y="1524000"/>
            <a:ext cx="7162800" cy="3810000"/>
          </a:xfrm>
          <a:scene3d>
            <a:camera prst="perspectiveRelaxedModerately"/>
            <a:lightRig rig="threePt" dir="t"/>
          </a:scene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en-US" dirty="0"/>
              <a:t>Land pollution refers to the deposition of solid or liquid waste materials on land or underground in a manner that can contaminate the soil and groundwater, threaten public health, and cause unsightly conditions and nuisances.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81600"/>
            <a:ext cx="9144000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033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251192" cy="11430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SOURCES OF LAND POLLUTION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435608" y="1447800"/>
            <a:ext cx="7251192" cy="48006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Domestic Solid Waste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Garbage, Rubbish, Trash)</a:t>
            </a:r>
          </a:p>
          <a:p>
            <a:pPr>
              <a:lnSpc>
                <a:spcPct val="200000"/>
              </a:lnSpc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Construction and Demolition Waste</a:t>
            </a:r>
          </a:p>
          <a:p>
            <a:pPr>
              <a:lnSpc>
                <a:spcPct val="200000"/>
              </a:lnSpc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Agricultural Waste</a:t>
            </a:r>
          </a:p>
          <a:p>
            <a:pPr>
              <a:lnSpc>
                <a:spcPct val="200000"/>
              </a:lnSpc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Industrial Waste</a:t>
            </a:r>
          </a:p>
        </p:txBody>
      </p:sp>
    </p:spTree>
    <p:extLst>
      <p:ext uri="{BB962C8B-B14F-4D97-AF65-F5344CB8AC3E}">
        <p14:creationId xmlns:p14="http://schemas.microsoft.com/office/powerpoint/2010/main" val="31272660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81000"/>
            <a:ext cx="7251192" cy="11430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dirty="0"/>
              <a:t> NOISE  POLLUTION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524000" y="1219200"/>
            <a:ext cx="7162800" cy="3962400"/>
          </a:xfrm>
          <a:scene3d>
            <a:camera prst="perspectiveRelaxedModerately"/>
            <a:lightRig rig="threePt" dir="t"/>
          </a:scene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en-US" dirty="0"/>
              <a:t>Noise is generally defined as unwanted sound.</a:t>
            </a:r>
          </a:p>
          <a:p>
            <a:pPr algn="just">
              <a:buFont typeface="Wingdings" pitchFamily="2" charset="2"/>
              <a:buChar char="v"/>
            </a:pPr>
            <a:r>
              <a:rPr lang="en-US" dirty="0"/>
              <a:t>Sound affects man physically, psychologically and socially</a:t>
            </a:r>
          </a:p>
          <a:p>
            <a:pPr algn="just">
              <a:buFont typeface="Wingdings" pitchFamily="2" charset="2"/>
              <a:buChar char="v"/>
            </a:pPr>
            <a:r>
              <a:rPr lang="en-US" dirty="0"/>
              <a:t>Noise may be continuous or intermittent and may be of high frequency or a low frequency</a:t>
            </a:r>
          </a:p>
          <a:p>
            <a:pPr algn="just">
              <a:buFont typeface="Wingdings" pitchFamily="2" charset="2"/>
              <a:buChar char="v"/>
            </a:pPr>
            <a:endParaRPr lang="en-US" dirty="0"/>
          </a:p>
          <a:p>
            <a:pPr algn="just">
              <a:buFont typeface="Wingdings" pitchFamily="2" charset="2"/>
              <a:buChar char="v"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4953000"/>
            <a:ext cx="80772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99836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10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Pollution Prevention  and  Control &amp;quot;&quot;/&gt;&lt;property id=&quot;20307&quot; value=&quot;279&quot;/&gt;&lt;/object&gt;&lt;object type=&quot;3&quot; unique_id=&quot;10004&quot;&gt;&lt;property id=&quot;20148&quot; value=&quot;5&quot;/&gt;&lt;property id=&quot;20300&quot; value=&quot;Slide 2 - &amp;quot;MAJOR TYPES OF POLLUTION&amp;quot;&quot;/&gt;&lt;property id=&quot;20307&quot; value=&quot;303&quot;/&gt;&lt;/object&gt;&lt;object type=&quot;3&quot; unique_id=&quot;10005&quot;&gt;&lt;property id=&quot;20148&quot; value=&quot;5&quot;/&gt;&lt;property id=&quot;20300&quot; value=&quot;Slide 3 - &amp;quot; Some Facts &amp;amp; Figures &amp;quot;&quot;/&gt;&lt;property id=&quot;20307&quot; value=&quot;342&quot;/&gt;&lt;/object&gt;&lt;object type=&quot;3&quot; unique_id=&quot;10006&quot;&gt;&lt;property id=&quot;20148&quot; value=&quot;5&quot;/&gt;&lt;property id=&quot;20300&quot; value=&quot;Slide 4 - &amp;quot; Some Facts &amp;amp; Figures Distribution of Pollution-Related Complaints Received at the Ministry of Environment in 2014&amp;quot;&quot;/&gt;&lt;property id=&quot;20307&quot; value=&quot;331&quot;/&gt;&lt;/object&gt;&lt;object type=&quot;3&quot; unique_id=&quot;10007&quot;&gt;&lt;property id=&quot;20148&quot; value=&quot;5&quot;/&gt;&lt;property id=&quot;20300&quot; value=&quot;Slide 5 - &amp;quot;AIR POLLUTION&amp;quot;&quot;/&gt;&lt;property id=&quot;20307&quot; value=&quot;348&quot;/&gt;&lt;/object&gt;&lt;object type=&quot;3&quot; unique_id=&quot;10008&quot;&gt;&lt;property id=&quot;20148&quot; value=&quot;5&quot;/&gt;&lt;property id=&quot;20300&quot; value=&quot;Slide 6 - &amp;quot;WATER POLLUTION&amp;quot;&quot;/&gt;&lt;property id=&quot;20307&quot; value=&quot;346&quot;/&gt;&lt;/object&gt;&lt;object type=&quot;3&quot; unique_id=&quot;10009&quot;&gt;&lt;property id=&quot;20148&quot; value=&quot;5&quot;/&gt;&lt;property id=&quot;20300&quot; value=&quot;Slide 7 - &amp;quot; LAND  POLLUTION&amp;quot;&quot;/&gt;&lt;property id=&quot;20307&quot; value=&quot;317&quot;/&gt;&lt;/object&gt;&lt;object type=&quot;3&quot; unique_id=&quot;10010&quot;&gt;&lt;property id=&quot;20148&quot; value=&quot;5&quot;/&gt;&lt;property id=&quot;20300&quot; value=&quot;Slide 8 - &amp;quot;SOURCES OF LAND POLLUTION&amp;quot;&quot;/&gt;&lt;property id=&quot;20307&quot; value=&quot;318&quot;/&gt;&lt;/object&gt;&lt;object type=&quot;3&quot; unique_id=&quot;10011&quot;&gt;&lt;property id=&quot;20148&quot; value=&quot;5&quot;/&gt;&lt;property id=&quot;20300&quot; value=&quot;Slide 9 - &amp;quot; NOISE  POLLUTION&amp;quot;&quot;/&gt;&lt;property id=&quot;20307&quot; value=&quot;322&quot;/&gt;&lt;/object&gt;&lt;object type=&quot;3&quot; unique_id=&quot;10012&quot;&gt;&lt;property id=&quot;20148&quot; value=&quot;5&quot;/&gt;&lt;property id=&quot;20300&quot; value=&quot;Slide 10 - &amp;quot;SOURCES OF NOISE POLLUTION&amp;quot;&quot;/&gt;&lt;property id=&quot;20307&quot; value=&quot;323&quot;/&gt;&lt;/object&gt;&lt;object type=&quot;3&quot; unique_id=&quot;10013&quot;&gt;&lt;property id=&quot;20148&quot; value=&quot;5&quot;/&gt;&lt;property id=&quot;20300&quot; value=&quot;Slide 11 - &amp;quot;Enforcement tools&amp;quot;&quot;/&gt;&lt;property id=&quot;20307&quot; value=&quot;306&quot;/&gt;&lt;/object&gt;&lt;object type=&quot;3&quot; unique_id=&quot;10014&quot;&gt;&lt;property id=&quot;20148&quot; value=&quot;5&quot;/&gt;&lt;property id=&quot;20300&quot; value=&quot;Slide 12&quot;/&gt;&lt;property id=&quot;20307&quot; value=&quot;341&quot;/&gt;&lt;/object&gt;&lt;object type=&quot;3&quot; unique_id=&quot;10015&quot;&gt;&lt;property id=&quot;20148&quot; value=&quot;5&quot;/&gt;&lt;property id=&quot;20300&quot; value=&quot;Slide 13&quot;/&gt;&lt;property id=&quot;20307&quot; value=&quot;319&quot;/&gt;&lt;/object&gt;&lt;/object&gt;&lt;object type=&quot;8&quot; unique_id=&quot;10030&quot;&gt;&lt;/object&gt;&lt;/object&gt;&lt;/database&gt;"/>
  <p:tag name="MMPROD_NEXTUNIQUEID" val="10009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0</TotalTime>
  <Words>375</Words>
  <Application>Microsoft Office PowerPoint</Application>
  <PresentationFormat>On-screen Show (4:3)</PresentationFormat>
  <Paragraphs>58</Paragraphs>
  <Slides>13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Algerian</vt:lpstr>
      <vt:lpstr>Calibri</vt:lpstr>
      <vt:lpstr>Gill Sans MT</vt:lpstr>
      <vt:lpstr>Verdana</vt:lpstr>
      <vt:lpstr>Wingdings</vt:lpstr>
      <vt:lpstr>Wingdings 2</vt:lpstr>
      <vt:lpstr>Solstice</vt:lpstr>
      <vt:lpstr>Pollution Prevention  and  Control </vt:lpstr>
      <vt:lpstr>MAJOR TYPES OF POLLUTION</vt:lpstr>
      <vt:lpstr> Some Facts &amp; Figures </vt:lpstr>
      <vt:lpstr> Some Facts &amp; Figures Distribution of Pollution-Related Complaints Received at the Ministry of Environment in 2014</vt:lpstr>
      <vt:lpstr>AIR POLLUTION</vt:lpstr>
      <vt:lpstr>WATER POLLUTION</vt:lpstr>
      <vt:lpstr> LAND  POLLUTION</vt:lpstr>
      <vt:lpstr>SOURCES OF LAND POLLUTION</vt:lpstr>
      <vt:lpstr> NOISE  POLLUTION</vt:lpstr>
      <vt:lpstr>SOURCES OF NOISE POLLUTION</vt:lpstr>
      <vt:lpstr>Enforcement tools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2021-04-17T06:45:21Z</dcterms:created>
  <dcterms:modified xsi:type="dcterms:W3CDTF">2021-04-17T06:45:31Z</dcterms:modified>
</cp:coreProperties>
</file>