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799" autoAdjust="0"/>
  </p:normalViewPr>
  <p:slideViewPr>
    <p:cSldViewPr snapToGrid="0">
      <p:cViewPr varScale="1">
        <p:scale>
          <a:sx n="75" d="100"/>
          <a:sy n="75" d="100"/>
        </p:scale>
        <p:origin x="540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6A0E31-240B-47E6-8312-D8E28ECDF5D3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28BB6F7-A1D7-4D26-88BC-D244A08AEFF5}">
      <dgm:prSet phldrT="[Text]" custT="1"/>
      <dgm:spPr/>
      <dgm:t>
        <a:bodyPr/>
        <a:lstStyle/>
        <a:p>
          <a:r>
            <a:rPr lang="en-US" sz="1800" dirty="0" smtClean="0"/>
            <a:t>Obtain a 1-yr. Permit from PRCA </a:t>
          </a:r>
          <a:endParaRPr lang="en-US" sz="1800" dirty="0"/>
        </a:p>
      </dgm:t>
    </dgm:pt>
    <dgm:pt modelId="{7155ECC5-50A8-486B-B8D9-930B4D70F290}" type="parTrans" cxnId="{DF2144DB-8E8F-49E4-A2E1-580B81E5C4A8}">
      <dgm:prSet/>
      <dgm:spPr/>
      <dgm:t>
        <a:bodyPr/>
        <a:lstStyle/>
        <a:p>
          <a:endParaRPr lang="en-US"/>
        </a:p>
      </dgm:t>
    </dgm:pt>
    <dgm:pt modelId="{988FAC1D-6F86-4A96-93AE-A767DCE9BF75}" type="sibTrans" cxnId="{DF2144DB-8E8F-49E4-A2E1-580B81E5C4A8}">
      <dgm:prSet/>
      <dgm:spPr/>
      <dgm:t>
        <a:bodyPr/>
        <a:lstStyle/>
        <a:p>
          <a:endParaRPr lang="en-US"/>
        </a:p>
      </dgm:t>
    </dgm:pt>
    <dgm:pt modelId="{33747D56-E75B-4D61-AE8A-F30B7A226A63}">
      <dgm:prSet phldrT="[Text]" custT="1"/>
      <dgm:spPr/>
      <dgm:t>
        <a:bodyPr/>
        <a:lstStyle/>
        <a:p>
          <a:r>
            <a:rPr lang="en-US" sz="1800" dirty="0" smtClean="0"/>
            <a:t>“Card Holder” competes at PRCA rodeos to accrue award money</a:t>
          </a:r>
          <a:endParaRPr lang="en-US" sz="1800" dirty="0"/>
        </a:p>
      </dgm:t>
    </dgm:pt>
    <dgm:pt modelId="{2A865A00-88C9-4719-B1F6-3222EFEA08A0}" type="parTrans" cxnId="{8A3F2F5D-A0F6-4347-9567-A35D5E34A1CD}">
      <dgm:prSet/>
      <dgm:spPr/>
      <dgm:t>
        <a:bodyPr/>
        <a:lstStyle/>
        <a:p>
          <a:endParaRPr lang="en-US"/>
        </a:p>
      </dgm:t>
    </dgm:pt>
    <dgm:pt modelId="{E645625F-938C-4B3F-BE5F-DB17AD96CF0B}" type="sibTrans" cxnId="{8A3F2F5D-A0F6-4347-9567-A35D5E34A1CD}">
      <dgm:prSet/>
      <dgm:spPr/>
      <dgm:t>
        <a:bodyPr/>
        <a:lstStyle/>
        <a:p>
          <a:endParaRPr lang="en-US"/>
        </a:p>
      </dgm:t>
    </dgm:pt>
    <dgm:pt modelId="{9D420390-2D46-4A35-A788-3E89484EDD78}">
      <dgm:prSet phldrT="[Text]" custT="1"/>
      <dgm:spPr/>
      <dgm:t>
        <a:bodyPr/>
        <a:lstStyle/>
        <a:p>
          <a:r>
            <a:rPr lang="en-US" sz="1800" dirty="0" smtClean="0"/>
            <a:t>Top 15 money winners each year are invited to compete at NFR</a:t>
          </a:r>
          <a:endParaRPr lang="en-US" sz="1800" dirty="0"/>
        </a:p>
      </dgm:t>
    </dgm:pt>
    <dgm:pt modelId="{4FED0368-ABD9-40E0-A7BE-4152EB520D2D}" type="parTrans" cxnId="{4203103B-C159-4492-A18A-F676428C6782}">
      <dgm:prSet/>
      <dgm:spPr/>
      <dgm:t>
        <a:bodyPr/>
        <a:lstStyle/>
        <a:p>
          <a:endParaRPr lang="en-US"/>
        </a:p>
      </dgm:t>
    </dgm:pt>
    <dgm:pt modelId="{C556090F-EB1E-4D70-9499-B7A60DF13896}" type="sibTrans" cxnId="{4203103B-C159-4492-A18A-F676428C6782}">
      <dgm:prSet/>
      <dgm:spPr/>
      <dgm:t>
        <a:bodyPr/>
        <a:lstStyle/>
        <a:p>
          <a:endParaRPr lang="en-US"/>
        </a:p>
      </dgm:t>
    </dgm:pt>
    <dgm:pt modelId="{D8D8AA8D-AA5A-4851-A667-A5C20EAA1175}" type="pres">
      <dgm:prSet presAssocID="{0C6A0E31-240B-47E6-8312-D8E28ECDF5D3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9DE43433-6A32-45FC-94DF-EECB8CFA4DE1}" type="pres">
      <dgm:prSet presAssocID="{028BB6F7-A1D7-4D26-88BC-D244A08AEFF5}" presName="composite" presStyleCnt="0"/>
      <dgm:spPr/>
    </dgm:pt>
    <dgm:pt modelId="{ED7D243E-74A8-4D74-BFF1-88C3ED1B32DD}" type="pres">
      <dgm:prSet presAssocID="{028BB6F7-A1D7-4D26-88BC-D244A08AEFF5}" presName="LShape" presStyleLbl="alignNode1" presStyleIdx="0" presStyleCnt="5"/>
      <dgm:spPr/>
    </dgm:pt>
    <dgm:pt modelId="{281CF277-06AE-46D4-BA63-3260920CB0AD}" type="pres">
      <dgm:prSet presAssocID="{028BB6F7-A1D7-4D26-88BC-D244A08AEFF5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31CC3A-D744-47F2-A823-402A041FD6F2}" type="pres">
      <dgm:prSet presAssocID="{028BB6F7-A1D7-4D26-88BC-D244A08AEFF5}" presName="Triangle" presStyleLbl="alignNode1" presStyleIdx="1" presStyleCnt="5"/>
      <dgm:spPr/>
    </dgm:pt>
    <dgm:pt modelId="{343026FF-BDE9-48E4-B3E8-DF6393F10904}" type="pres">
      <dgm:prSet presAssocID="{988FAC1D-6F86-4A96-93AE-A767DCE9BF75}" presName="sibTrans" presStyleCnt="0"/>
      <dgm:spPr/>
    </dgm:pt>
    <dgm:pt modelId="{D2390A5D-9F6F-40BB-8ABD-7000C1FF641E}" type="pres">
      <dgm:prSet presAssocID="{988FAC1D-6F86-4A96-93AE-A767DCE9BF75}" presName="space" presStyleCnt="0"/>
      <dgm:spPr/>
    </dgm:pt>
    <dgm:pt modelId="{18EDEC88-0757-4C5E-B6B8-61BC0345F2D7}" type="pres">
      <dgm:prSet presAssocID="{33747D56-E75B-4D61-AE8A-F30B7A226A63}" presName="composite" presStyleCnt="0"/>
      <dgm:spPr/>
    </dgm:pt>
    <dgm:pt modelId="{DC59065B-1B19-499E-9D6B-20C20D26AAF5}" type="pres">
      <dgm:prSet presAssocID="{33747D56-E75B-4D61-AE8A-F30B7A226A63}" presName="LShape" presStyleLbl="alignNode1" presStyleIdx="2" presStyleCnt="5"/>
      <dgm:spPr/>
    </dgm:pt>
    <dgm:pt modelId="{49E287CE-D5FF-49C4-BA0D-5B69064CC321}" type="pres">
      <dgm:prSet presAssocID="{33747D56-E75B-4D61-AE8A-F30B7A226A63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9EB0CF-7098-49D1-A99C-2545560CFE09}" type="pres">
      <dgm:prSet presAssocID="{33747D56-E75B-4D61-AE8A-F30B7A226A63}" presName="Triangle" presStyleLbl="alignNode1" presStyleIdx="3" presStyleCnt="5"/>
      <dgm:spPr/>
    </dgm:pt>
    <dgm:pt modelId="{D9F37815-0C00-429E-BBA1-B854BF2486F8}" type="pres">
      <dgm:prSet presAssocID="{E645625F-938C-4B3F-BE5F-DB17AD96CF0B}" presName="sibTrans" presStyleCnt="0"/>
      <dgm:spPr/>
    </dgm:pt>
    <dgm:pt modelId="{CE27D2AD-5BA3-411C-A79C-10EF6BC0D8D5}" type="pres">
      <dgm:prSet presAssocID="{E645625F-938C-4B3F-BE5F-DB17AD96CF0B}" presName="space" presStyleCnt="0"/>
      <dgm:spPr/>
    </dgm:pt>
    <dgm:pt modelId="{EDC712C5-58C0-4425-B750-820F444B4C70}" type="pres">
      <dgm:prSet presAssocID="{9D420390-2D46-4A35-A788-3E89484EDD78}" presName="composite" presStyleCnt="0"/>
      <dgm:spPr/>
    </dgm:pt>
    <dgm:pt modelId="{8FD9B72E-7969-4355-8751-65330CB3E2D3}" type="pres">
      <dgm:prSet presAssocID="{9D420390-2D46-4A35-A788-3E89484EDD78}" presName="LShape" presStyleLbl="alignNode1" presStyleIdx="4" presStyleCnt="5"/>
      <dgm:spPr/>
    </dgm:pt>
    <dgm:pt modelId="{1DCF3F85-4FF1-4A67-B847-D3438B6B3D9F}" type="pres">
      <dgm:prSet presAssocID="{9D420390-2D46-4A35-A788-3E89484EDD78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A3F2F5D-A0F6-4347-9567-A35D5E34A1CD}" srcId="{0C6A0E31-240B-47E6-8312-D8E28ECDF5D3}" destId="{33747D56-E75B-4D61-AE8A-F30B7A226A63}" srcOrd="1" destOrd="0" parTransId="{2A865A00-88C9-4719-B1F6-3222EFEA08A0}" sibTransId="{E645625F-938C-4B3F-BE5F-DB17AD96CF0B}"/>
    <dgm:cxn modelId="{B8DB5C39-FD52-4964-B0F3-51B3540EC4C7}" type="presOf" srcId="{9D420390-2D46-4A35-A788-3E89484EDD78}" destId="{1DCF3F85-4FF1-4A67-B847-D3438B6B3D9F}" srcOrd="0" destOrd="0" presId="urn:microsoft.com/office/officeart/2009/3/layout/StepUpProcess"/>
    <dgm:cxn modelId="{B8B04AC9-2D9F-40B1-8EF1-2CF4FB801866}" type="presOf" srcId="{028BB6F7-A1D7-4D26-88BC-D244A08AEFF5}" destId="{281CF277-06AE-46D4-BA63-3260920CB0AD}" srcOrd="0" destOrd="0" presId="urn:microsoft.com/office/officeart/2009/3/layout/StepUpProcess"/>
    <dgm:cxn modelId="{DF2144DB-8E8F-49E4-A2E1-580B81E5C4A8}" srcId="{0C6A0E31-240B-47E6-8312-D8E28ECDF5D3}" destId="{028BB6F7-A1D7-4D26-88BC-D244A08AEFF5}" srcOrd="0" destOrd="0" parTransId="{7155ECC5-50A8-486B-B8D9-930B4D70F290}" sibTransId="{988FAC1D-6F86-4A96-93AE-A767DCE9BF75}"/>
    <dgm:cxn modelId="{4203103B-C159-4492-A18A-F676428C6782}" srcId="{0C6A0E31-240B-47E6-8312-D8E28ECDF5D3}" destId="{9D420390-2D46-4A35-A788-3E89484EDD78}" srcOrd="2" destOrd="0" parTransId="{4FED0368-ABD9-40E0-A7BE-4152EB520D2D}" sibTransId="{C556090F-EB1E-4D70-9499-B7A60DF13896}"/>
    <dgm:cxn modelId="{15F6EC9E-D4CB-48A4-8294-DD8FC491FAEB}" type="presOf" srcId="{0C6A0E31-240B-47E6-8312-D8E28ECDF5D3}" destId="{D8D8AA8D-AA5A-4851-A667-A5C20EAA1175}" srcOrd="0" destOrd="0" presId="urn:microsoft.com/office/officeart/2009/3/layout/StepUpProcess"/>
    <dgm:cxn modelId="{534494A4-646B-4B29-8DA3-23968FE0A2C8}" type="presOf" srcId="{33747D56-E75B-4D61-AE8A-F30B7A226A63}" destId="{49E287CE-D5FF-49C4-BA0D-5B69064CC321}" srcOrd="0" destOrd="0" presId="urn:microsoft.com/office/officeart/2009/3/layout/StepUpProcess"/>
    <dgm:cxn modelId="{E7EDE323-7A31-41F6-9D84-DEDBC5903BDC}" type="presParOf" srcId="{D8D8AA8D-AA5A-4851-A667-A5C20EAA1175}" destId="{9DE43433-6A32-45FC-94DF-EECB8CFA4DE1}" srcOrd="0" destOrd="0" presId="urn:microsoft.com/office/officeart/2009/3/layout/StepUpProcess"/>
    <dgm:cxn modelId="{26A2CC26-D5EC-45FD-B2C0-0FEBE2B45193}" type="presParOf" srcId="{9DE43433-6A32-45FC-94DF-EECB8CFA4DE1}" destId="{ED7D243E-74A8-4D74-BFF1-88C3ED1B32DD}" srcOrd="0" destOrd="0" presId="urn:microsoft.com/office/officeart/2009/3/layout/StepUpProcess"/>
    <dgm:cxn modelId="{91533D8F-37B8-4BEC-9D07-3C36D76BD1CB}" type="presParOf" srcId="{9DE43433-6A32-45FC-94DF-EECB8CFA4DE1}" destId="{281CF277-06AE-46D4-BA63-3260920CB0AD}" srcOrd="1" destOrd="0" presId="urn:microsoft.com/office/officeart/2009/3/layout/StepUpProcess"/>
    <dgm:cxn modelId="{CBDDF5B5-00D4-45C1-973E-50A156D21632}" type="presParOf" srcId="{9DE43433-6A32-45FC-94DF-EECB8CFA4DE1}" destId="{D831CC3A-D744-47F2-A823-402A041FD6F2}" srcOrd="2" destOrd="0" presId="urn:microsoft.com/office/officeart/2009/3/layout/StepUpProcess"/>
    <dgm:cxn modelId="{D148DEB6-BE6C-4CBB-A2BF-EEF72E5BABD9}" type="presParOf" srcId="{D8D8AA8D-AA5A-4851-A667-A5C20EAA1175}" destId="{343026FF-BDE9-48E4-B3E8-DF6393F10904}" srcOrd="1" destOrd="0" presId="urn:microsoft.com/office/officeart/2009/3/layout/StepUpProcess"/>
    <dgm:cxn modelId="{BEAE21F8-3AFB-49F8-9F19-18C7D9D0C095}" type="presParOf" srcId="{343026FF-BDE9-48E4-B3E8-DF6393F10904}" destId="{D2390A5D-9F6F-40BB-8ABD-7000C1FF641E}" srcOrd="0" destOrd="0" presId="urn:microsoft.com/office/officeart/2009/3/layout/StepUpProcess"/>
    <dgm:cxn modelId="{FFAA3F25-27CB-4B1D-8534-BF7CA7F5AB73}" type="presParOf" srcId="{D8D8AA8D-AA5A-4851-A667-A5C20EAA1175}" destId="{18EDEC88-0757-4C5E-B6B8-61BC0345F2D7}" srcOrd="2" destOrd="0" presId="urn:microsoft.com/office/officeart/2009/3/layout/StepUpProcess"/>
    <dgm:cxn modelId="{C9E4AD6D-74CA-46C7-A4EF-EF43F7FE6B56}" type="presParOf" srcId="{18EDEC88-0757-4C5E-B6B8-61BC0345F2D7}" destId="{DC59065B-1B19-499E-9D6B-20C20D26AAF5}" srcOrd="0" destOrd="0" presId="urn:microsoft.com/office/officeart/2009/3/layout/StepUpProcess"/>
    <dgm:cxn modelId="{FA40BAC1-4034-4296-B565-1BC4DC1F9939}" type="presParOf" srcId="{18EDEC88-0757-4C5E-B6B8-61BC0345F2D7}" destId="{49E287CE-D5FF-49C4-BA0D-5B69064CC321}" srcOrd="1" destOrd="0" presId="urn:microsoft.com/office/officeart/2009/3/layout/StepUpProcess"/>
    <dgm:cxn modelId="{A6CE1E80-0EEE-4E33-A36B-C88C62C2FF20}" type="presParOf" srcId="{18EDEC88-0757-4C5E-B6B8-61BC0345F2D7}" destId="{739EB0CF-7098-49D1-A99C-2545560CFE09}" srcOrd="2" destOrd="0" presId="urn:microsoft.com/office/officeart/2009/3/layout/StepUpProcess"/>
    <dgm:cxn modelId="{4D62BB48-F971-4119-B9ED-1419E6F98554}" type="presParOf" srcId="{D8D8AA8D-AA5A-4851-A667-A5C20EAA1175}" destId="{D9F37815-0C00-429E-BBA1-B854BF2486F8}" srcOrd="3" destOrd="0" presId="urn:microsoft.com/office/officeart/2009/3/layout/StepUpProcess"/>
    <dgm:cxn modelId="{C6FBC3B6-55CE-4FA4-A894-848F7D38DE65}" type="presParOf" srcId="{D9F37815-0C00-429E-BBA1-B854BF2486F8}" destId="{CE27D2AD-5BA3-411C-A79C-10EF6BC0D8D5}" srcOrd="0" destOrd="0" presId="urn:microsoft.com/office/officeart/2009/3/layout/StepUpProcess"/>
    <dgm:cxn modelId="{E9BE52A5-0878-4A45-B613-68CB4F02D9D6}" type="presParOf" srcId="{D8D8AA8D-AA5A-4851-A667-A5C20EAA1175}" destId="{EDC712C5-58C0-4425-B750-820F444B4C70}" srcOrd="4" destOrd="0" presId="urn:microsoft.com/office/officeart/2009/3/layout/StepUpProcess"/>
    <dgm:cxn modelId="{D03F41D5-6BC4-43FF-AD6F-24445C5C03B1}" type="presParOf" srcId="{EDC712C5-58C0-4425-B750-820F444B4C70}" destId="{8FD9B72E-7969-4355-8751-65330CB3E2D3}" srcOrd="0" destOrd="0" presId="urn:microsoft.com/office/officeart/2009/3/layout/StepUpProcess"/>
    <dgm:cxn modelId="{92BCF758-25CF-43FF-BBCF-91675667C8F6}" type="presParOf" srcId="{EDC712C5-58C0-4425-B750-820F444B4C70}" destId="{1DCF3F85-4FF1-4A67-B847-D3438B6B3D9F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1BA628-58CC-4D90-87D6-9487D99E5840}" type="datetimeFigureOut">
              <a:rPr lang="en-US" smtClean="0"/>
              <a:t>1/18/2017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09E6FB-46C8-4987-9F22-CD46FB45A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056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Attribute:</a:t>
            </a:r>
            <a:r>
              <a:rPr lang="en-US" baseline="0" dirty="0" smtClean="0"/>
              <a:t>  The "SaddleBronc.jpg" image was obtained from https://www.flickr.com/photos/a4gpa/2622540211.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09E6FB-46C8-4987-9F22-CD46FB45A5E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7348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Attribute:   The "BullRide.jpg" image was obtained from https://commons.wikimedia.org/wiki/File:Bull-Riding2-Szmurlo.jpg.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09E6FB-46C8-4987-9F22-CD46FB45A5E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61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66893" y="4937760"/>
            <a:ext cx="4525108" cy="900332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Guide to Rodeo</a:t>
            </a:r>
            <a:endParaRPr lang="en-US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0240" y="5939954"/>
            <a:ext cx="3783284" cy="615591"/>
          </a:xfrm>
        </p:spPr>
        <p:txBody>
          <a:bodyPr>
            <a:normAutofit fontScale="92500"/>
          </a:bodyPr>
          <a:lstStyle/>
          <a:p>
            <a:r>
              <a:rPr lang="en-US" b="1" dirty="0" smtClean="0"/>
              <a:t>The Original American Sport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22944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birth of rodeo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84212" y="685800"/>
            <a:ext cx="9106902" cy="3970605"/>
          </a:xfrm>
        </p:spPr>
        <p:txBody>
          <a:bodyPr>
            <a:normAutofit/>
          </a:bodyPr>
          <a:lstStyle/>
          <a:p>
            <a:r>
              <a:rPr lang="en-US" sz="1800" b="1" dirty="0" smtClean="0"/>
              <a:t>What is Rodeo? </a:t>
            </a:r>
            <a:r>
              <a:rPr lang="en-US" sz="1800" dirty="0" smtClean="0"/>
              <a:t> – a sport of riding </a:t>
            </a:r>
            <a:r>
              <a:rPr lang="en-US" sz="1800" dirty="0"/>
              <a:t>and roping contests derived from the </a:t>
            </a:r>
            <a:r>
              <a:rPr lang="en-US" sz="1800" dirty="0" smtClean="0"/>
              <a:t>skills </a:t>
            </a:r>
            <a:r>
              <a:rPr lang="en-US" sz="1800" dirty="0"/>
              <a:t>of the American cowboy </a:t>
            </a:r>
            <a:r>
              <a:rPr lang="en-US" sz="1800" dirty="0" smtClean="0"/>
              <a:t>developed </a:t>
            </a:r>
            <a:r>
              <a:rPr lang="en-US" sz="1800" dirty="0"/>
              <a:t>during </a:t>
            </a:r>
            <a:r>
              <a:rPr lang="en-US" sz="1800" dirty="0" smtClean="0"/>
              <a:t>the </a:t>
            </a:r>
            <a:r>
              <a:rPr lang="en-US" sz="1800" dirty="0"/>
              <a:t>19th century </a:t>
            </a:r>
            <a:r>
              <a:rPr lang="en-US" sz="1800" dirty="0" smtClean="0"/>
              <a:t>for work in the </a:t>
            </a:r>
            <a:r>
              <a:rPr lang="en-US" sz="1800" dirty="0"/>
              <a:t>open-range cattle </a:t>
            </a:r>
            <a:r>
              <a:rPr lang="en-US" sz="1800" dirty="0" smtClean="0"/>
              <a:t>industry.   Today, rodeo competitions are held in the United States, Canada, Mexico, and South America.</a:t>
            </a:r>
          </a:p>
          <a:p>
            <a:r>
              <a:rPr lang="en-US" sz="1800" dirty="0"/>
              <a:t> </a:t>
            </a:r>
            <a:r>
              <a:rPr lang="en-US" sz="1800" b="1" dirty="0" smtClean="0"/>
              <a:t>First Annual Rodeo </a:t>
            </a:r>
            <a:r>
              <a:rPr lang="en-US" sz="1800" dirty="0" smtClean="0"/>
              <a:t>- Prescott</a:t>
            </a:r>
            <a:r>
              <a:rPr lang="en-US" sz="1800" dirty="0"/>
              <a:t>, Arizona Territory, </a:t>
            </a:r>
            <a:r>
              <a:rPr lang="en-US" sz="1800" dirty="0" smtClean="0"/>
              <a:t>July </a:t>
            </a:r>
            <a:r>
              <a:rPr lang="en-US" sz="1800" dirty="0"/>
              <a:t>4, 1888. </a:t>
            </a:r>
            <a:endParaRPr lang="en-US" sz="1800" dirty="0" smtClean="0"/>
          </a:p>
          <a:p>
            <a:r>
              <a:rPr lang="en-US" sz="1800" b="1" dirty="0"/>
              <a:t>Professional Rodeo Cowboys Association (PRCA</a:t>
            </a:r>
            <a:r>
              <a:rPr lang="en-US" sz="1800" b="1" dirty="0" smtClean="0"/>
              <a:t>) </a:t>
            </a:r>
            <a:r>
              <a:rPr lang="en-US" sz="1800" dirty="0" smtClean="0"/>
              <a:t>– is the governing body of professional rodeo competitions.</a:t>
            </a:r>
            <a:endParaRPr lang="en-US" sz="1800" b="1" dirty="0" smtClean="0"/>
          </a:p>
          <a:p>
            <a:r>
              <a:rPr lang="en-US" sz="1800" b="1" dirty="0" smtClean="0"/>
              <a:t>Today’s largest annual rodeos and their starting years:</a:t>
            </a:r>
            <a:br>
              <a:rPr lang="en-US" sz="1800" b="1" dirty="0" smtClean="0"/>
            </a:br>
            <a:r>
              <a:rPr lang="en-US" sz="1800" dirty="0" smtClean="0"/>
              <a:t>Cheyenne </a:t>
            </a:r>
            <a:r>
              <a:rPr lang="en-US" sz="1800" dirty="0"/>
              <a:t>Frontier Days (1897), </a:t>
            </a:r>
            <a:r>
              <a:rPr lang="en-US" sz="1800" dirty="0" smtClean="0"/>
              <a:t>Oregon’s Pendleton Round-Up </a:t>
            </a:r>
            <a:r>
              <a:rPr lang="en-US" sz="1800" dirty="0"/>
              <a:t>(1910), </a:t>
            </a:r>
            <a:r>
              <a:rPr lang="en-US" sz="1800" dirty="0" smtClean="0"/>
              <a:t>the </a:t>
            </a:r>
            <a:r>
              <a:rPr lang="en-US" sz="1800" dirty="0"/>
              <a:t>Calgary Stampede (1912</a:t>
            </a:r>
            <a:r>
              <a:rPr lang="en-US" sz="1800" dirty="0" smtClean="0"/>
              <a:t>), and the Las Vegas National Finals Rodeo (1985).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95086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1" y="520501"/>
            <a:ext cx="7206591" cy="80420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The “World Records” of Rodeo</a:t>
            </a:r>
            <a:endParaRPr lang="en-US" sz="32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56" b="3556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1581313"/>
            <a:ext cx="6503206" cy="455220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Rough Stock Events:  2 to 4 judges award a combined </a:t>
            </a:r>
            <a:r>
              <a:rPr lang="en-US" dirty="0"/>
              <a:t>score (50% animal / 50% rider) = 100 </a:t>
            </a:r>
            <a:r>
              <a:rPr lang="en-US" dirty="0" smtClean="0"/>
              <a:t>pts maximum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Bareback Bronc Riding = 94 pts by Will Lowe (2003)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Saddle Bronc Riding = 95 pts by Glen </a:t>
            </a:r>
            <a:r>
              <a:rPr lang="en-US" dirty="0"/>
              <a:t>O'Neill </a:t>
            </a:r>
            <a:r>
              <a:rPr lang="en-US" dirty="0" smtClean="0"/>
              <a:t>(1996)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Bull Riding = </a:t>
            </a:r>
            <a:r>
              <a:rPr lang="en-US" dirty="0"/>
              <a:t>100 pts </a:t>
            </a:r>
            <a:r>
              <a:rPr lang="en-US" dirty="0" smtClean="0"/>
              <a:t>by Wade Leslie (1991)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 smtClean="0"/>
              <a:t>Timed Events: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Steer Wrestling </a:t>
            </a:r>
            <a:r>
              <a:rPr lang="en-US" dirty="0"/>
              <a:t>= 2.4 secs </a:t>
            </a:r>
            <a:r>
              <a:rPr lang="en-US" dirty="0" smtClean="0"/>
              <a:t>by Carl Deaton (1976)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Team </a:t>
            </a:r>
            <a:r>
              <a:rPr lang="en-US" dirty="0"/>
              <a:t>Roping = 3.5 secs </a:t>
            </a:r>
            <a:r>
              <a:rPr lang="en-US" dirty="0" smtClean="0"/>
              <a:t>by Blaine </a:t>
            </a:r>
            <a:r>
              <a:rPr lang="en-US" dirty="0" err="1"/>
              <a:t>Linaweaver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</a:t>
            </a:r>
            <a:r>
              <a:rPr lang="en-US" dirty="0"/>
              <a:t>Jory </a:t>
            </a:r>
            <a:r>
              <a:rPr lang="en-US" dirty="0" smtClean="0"/>
              <a:t>Levy (2001)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Tie-down Roping = </a:t>
            </a:r>
            <a:r>
              <a:rPr lang="en-US" dirty="0" smtClean="0"/>
              <a:t>6.3 </a:t>
            </a:r>
            <a:r>
              <a:rPr lang="en-US" dirty="0"/>
              <a:t>secs </a:t>
            </a:r>
            <a:r>
              <a:rPr lang="en-US" dirty="0" smtClean="0"/>
              <a:t>by Ricky Canton (2005)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Barrel </a:t>
            </a:r>
            <a:r>
              <a:rPr lang="en-US" dirty="0"/>
              <a:t>Racing = 13.52 </a:t>
            </a:r>
            <a:r>
              <a:rPr lang="en-US" dirty="0" smtClean="0"/>
              <a:t>by Brandie Halls (2006)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217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9008428" cy="1507067"/>
          </a:xfrm>
        </p:spPr>
        <p:txBody>
          <a:bodyPr/>
          <a:lstStyle/>
          <a:p>
            <a:r>
              <a:rPr lang="en-US" dirty="0" smtClean="0"/>
              <a:t>rough stock events are thrilling!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57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Timed Events keep you in suspense!</a:t>
            </a:r>
            <a:endParaRPr lang="en-US" dirty="0"/>
          </a:p>
        </p:txBody>
      </p:sp>
      <p:pic>
        <p:nvPicPr>
          <p:cNvPr id="4" name="BarrelRacing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736725" y="685800"/>
            <a:ext cx="5693818" cy="3200400"/>
          </a:xfrm>
        </p:spPr>
      </p:pic>
    </p:spTree>
    <p:extLst>
      <p:ext uri="{BB962C8B-B14F-4D97-AF65-F5344CB8AC3E}">
        <p14:creationId xmlns:p14="http://schemas.microsoft.com/office/powerpoint/2010/main" val="826946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10358926" cy="1507067"/>
          </a:xfrm>
        </p:spPr>
        <p:txBody>
          <a:bodyPr>
            <a:normAutofit/>
          </a:bodyPr>
          <a:lstStyle/>
          <a:p>
            <a:r>
              <a:rPr lang="en-US" dirty="0" smtClean="0"/>
              <a:t>qualifying for the “</a:t>
            </a:r>
            <a:r>
              <a:rPr lang="en-US" dirty="0" err="1" smtClean="0"/>
              <a:t>Superbowl</a:t>
            </a:r>
            <a:r>
              <a:rPr lang="en-US" dirty="0" smtClean="0"/>
              <a:t>” of National Finals Rodeo (NFR)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9902333"/>
              </p:ext>
            </p:extLst>
          </p:nvPr>
        </p:nvGraphicFramePr>
        <p:xfrm>
          <a:off x="881160" y="1150033"/>
          <a:ext cx="8534400" cy="36147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850415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NFR Average Ticket prices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440915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AD2E03"/>
      </a:dk2>
      <a:lt2>
        <a:srgbClr val="D75626"/>
      </a:lt2>
      <a:accent1>
        <a:srgbClr val="760603"/>
      </a:accent1>
      <a:accent2>
        <a:srgbClr val="FA9C1F"/>
      </a:accent2>
      <a:accent3>
        <a:srgbClr val="D9BB55"/>
      </a:accent3>
      <a:accent4>
        <a:srgbClr val="829551"/>
      </a:accent4>
      <a:accent5>
        <a:srgbClr val="58A28B"/>
      </a:accent5>
      <a:accent6>
        <a:srgbClr val="426480"/>
      </a:accent6>
      <a:hlink>
        <a:srgbClr val="460402"/>
      </a:hlink>
      <a:folHlink>
        <a:srgbClr val="99111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4000"/>
                <a:hueMod val="22000"/>
                <a:satMod val="220000"/>
                <a:lumMod val="6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903AAAE-3EA5-424A-B142-CC51DC1F897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398</TotalTime>
  <Words>284</Words>
  <Application>Microsoft Office PowerPoint</Application>
  <PresentationFormat>Widescreen</PresentationFormat>
  <Paragraphs>29</Paragraphs>
  <Slides>7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Century Gothic</vt:lpstr>
      <vt:lpstr>Wingdings 3</vt:lpstr>
      <vt:lpstr>Slice</vt:lpstr>
      <vt:lpstr>Guide to Rodeo</vt:lpstr>
      <vt:lpstr>The birth of rodeo</vt:lpstr>
      <vt:lpstr>The “World Records” of Rodeo</vt:lpstr>
      <vt:lpstr>rough stock events are thrilling!</vt:lpstr>
      <vt:lpstr>Timed Events keep you in suspense!</vt:lpstr>
      <vt:lpstr>qualifying for the “Superbowl” of National Finals Rodeo (NFR)</vt:lpstr>
      <vt:lpstr>NFR Average Ticket prices</vt:lpstr>
    </vt:vector>
  </TitlesOfParts>
  <Company>IT Learning Consulting, LLC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Debora A. Collins</dc:creator>
  <cp:lastModifiedBy>Debora A. Collins</cp:lastModifiedBy>
  <cp:revision>32</cp:revision>
  <dcterms:created xsi:type="dcterms:W3CDTF">2017-01-18T20:26:03Z</dcterms:created>
  <dcterms:modified xsi:type="dcterms:W3CDTF">2017-01-19T04:36:25Z</dcterms:modified>
</cp:coreProperties>
</file>