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71" r:id="rId4"/>
    <p:sldId id="280" r:id="rId5"/>
    <p:sldId id="304" r:id="rId6"/>
    <p:sldId id="305" r:id="rId7"/>
    <p:sldId id="306" r:id="rId8"/>
    <p:sldId id="307" r:id="rId9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182" autoAdjust="0"/>
  </p:normalViewPr>
  <p:slideViewPr>
    <p:cSldViewPr>
      <p:cViewPr varScale="1">
        <p:scale>
          <a:sx n="59" d="100"/>
          <a:sy n="59" d="100"/>
        </p:scale>
        <p:origin x="99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554A76F-13FA-487D-9FBE-AF6A3BDF2F05}" type="datetimeFigureOut">
              <a:rPr lang="en-US"/>
              <a:pPr>
                <a:defRPr/>
              </a:pPr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3DAEED-209E-4790-9247-563A005CBA6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203575" y="5300663"/>
            <a:ext cx="59404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5040313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19475" y="5900738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2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032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989138"/>
            <a:ext cx="1909762" cy="44624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338" y="1989138"/>
            <a:ext cx="5581650" cy="44624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8979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133600" y="2692220"/>
            <a:ext cx="1828800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33600" y="4800600"/>
            <a:ext cx="1828800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8200" y="2734469"/>
            <a:ext cx="1828800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1369" y="4800600"/>
            <a:ext cx="1828800" cy="1828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78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778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1093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029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392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62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826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719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9138"/>
            <a:ext cx="6553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ru-RU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0" i="0" u="none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 i="0" u="none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381000"/>
            <a:ext cx="5943600" cy="1143000"/>
          </a:xfrm>
        </p:spPr>
        <p:txBody>
          <a:bodyPr/>
          <a:lstStyle/>
          <a:p>
            <a:r>
              <a:rPr lang="en-US" altLang="en-US" sz="3600" dirty="0">
                <a:latin typeface="Tahoma" panose="020B0604030504040204" pitchFamily="34" charset="0"/>
              </a:rPr>
              <a:t>The Art and Science of Junk-Food Marketing </a:t>
            </a:r>
            <a:endParaRPr lang="uk-UA" altLang="en-US" sz="3600" dirty="0">
              <a:latin typeface="Tahoma" panose="020B060403050404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5334000"/>
            <a:ext cx="6019800" cy="10668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en-US" altLang="en-US" sz="800">
              <a:solidFill>
                <a:schemeClr val="accent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4000">
                <a:solidFill>
                  <a:schemeClr val="accent1"/>
                </a:solidFill>
              </a:rPr>
              <a:t>Food Marketing Basics</a:t>
            </a:r>
            <a:endParaRPr lang="uk-UA" altLang="en-US" sz="2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latin typeface="Tahoma" panose="020B0604030504040204" pitchFamily="34" charset="0"/>
              </a:rPr>
              <a:t>Food Marketing Facts</a:t>
            </a:r>
            <a:endParaRPr lang="en-US" alt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670175"/>
            <a:ext cx="8534400" cy="3959225"/>
          </a:xfrm>
        </p:spPr>
        <p:txBody>
          <a:bodyPr/>
          <a:lstStyle/>
          <a:p>
            <a:r>
              <a:rPr lang="en-US" altLang="en-US" dirty="0">
                <a:latin typeface="Calibri" panose="020F0502020204030204" pitchFamily="34" charset="0"/>
              </a:rPr>
              <a:t>US food industry spends over $1.6 billion per year to market to teens</a:t>
            </a:r>
          </a:p>
          <a:p>
            <a:r>
              <a:rPr lang="en-US" altLang="en-US" dirty="0">
                <a:latin typeface="Calibri" panose="020F0502020204030204" pitchFamily="34" charset="0"/>
              </a:rPr>
              <a:t>Overwhelming majority  are for unhealthy foods, high in calories, sugar, fat, and/or sodium</a:t>
            </a:r>
          </a:p>
          <a:p>
            <a:r>
              <a:rPr lang="en-US" altLang="en-US" dirty="0">
                <a:latin typeface="Calibri" panose="020F0502020204030204" pitchFamily="34" charset="0"/>
              </a:rPr>
              <a:t>Average teen sees 15 food commercials a day</a:t>
            </a:r>
          </a:p>
          <a:p>
            <a:r>
              <a:rPr lang="en-US" altLang="en-US" dirty="0">
                <a:latin typeface="Calibri" panose="020F0502020204030204" pitchFamily="34" charset="0"/>
              </a:rPr>
              <a:t>Adds up to about 5,500 commercials a year</a:t>
            </a:r>
          </a:p>
          <a:p>
            <a:r>
              <a:rPr lang="en-US" altLang="en-US" dirty="0">
                <a:latin typeface="Calibri" panose="020F0502020204030204" pitchFamily="34" charset="0"/>
              </a:rPr>
              <a:t>Commercials are for high-sugar breakfast cereals, fast food, soft drinks, candy, and salty snacks</a:t>
            </a:r>
          </a:p>
          <a:p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60350"/>
            <a:ext cx="6705600" cy="1187450"/>
          </a:xfrm>
        </p:spPr>
        <p:txBody>
          <a:bodyPr/>
          <a:lstStyle/>
          <a:p>
            <a:pPr algn="ctr"/>
            <a:r>
              <a:rPr lang="en-US" altLang="en-US" sz="5400" b="1" dirty="0">
                <a:latin typeface="Tahoma" panose="020B0604030504040204" pitchFamily="34" charset="0"/>
              </a:rPr>
              <a:t>Why Brand?</a:t>
            </a:r>
            <a:endParaRPr lang="uk-UA" altLang="en-US" sz="5400" dirty="0">
              <a:solidFill>
                <a:schemeClr val="tx1"/>
              </a:solidFill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752600"/>
            <a:ext cx="6477000" cy="4648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4800" dirty="0">
                <a:solidFill>
                  <a:schemeClr val="accent4"/>
                </a:solidFill>
                <a:latin typeface="Calibri" pitchFamily="34" charset="0"/>
              </a:rPr>
              <a:t>Companies desire to:</a:t>
            </a:r>
            <a:endParaRPr lang="en-US" sz="4400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FontTx/>
              <a:buNone/>
              <a:defRPr/>
            </a:pPr>
            <a:endParaRPr lang="en-US" sz="1200" dirty="0">
              <a:solidFill>
                <a:schemeClr val="accent4"/>
              </a:solidFill>
              <a:latin typeface="Calibri" pitchFamily="34" charset="0"/>
            </a:endParaRPr>
          </a:p>
          <a:p>
            <a:pPr lvl="1">
              <a:defRPr/>
            </a:pPr>
            <a:r>
              <a:rPr lang="en-US" sz="4400" dirty="0">
                <a:solidFill>
                  <a:schemeClr val="accent4"/>
                </a:solidFill>
                <a:latin typeface="Calibri" pitchFamily="34" charset="0"/>
              </a:rPr>
              <a:t>Build brand awareness</a:t>
            </a:r>
            <a:endParaRPr lang="en-US" sz="4000" dirty="0">
              <a:solidFill>
                <a:schemeClr val="accent4"/>
              </a:solidFill>
              <a:latin typeface="Calibri" pitchFamily="34" charset="0"/>
            </a:endParaRPr>
          </a:p>
          <a:p>
            <a:pPr lvl="1">
              <a:defRPr/>
            </a:pPr>
            <a:r>
              <a:rPr lang="en-US" sz="4400" dirty="0">
                <a:solidFill>
                  <a:schemeClr val="accent4"/>
                </a:solidFill>
                <a:latin typeface="Calibri" pitchFamily="34" charset="0"/>
              </a:rPr>
              <a:t>Build recognition</a:t>
            </a:r>
            <a:endParaRPr lang="en-US" sz="4000" dirty="0">
              <a:solidFill>
                <a:schemeClr val="accent4"/>
              </a:solidFill>
              <a:latin typeface="Calibri" pitchFamily="34" charset="0"/>
            </a:endParaRPr>
          </a:p>
          <a:p>
            <a:pPr lvl="1">
              <a:defRPr/>
            </a:pPr>
            <a:r>
              <a:rPr lang="en-US" sz="4400" dirty="0">
                <a:solidFill>
                  <a:schemeClr val="accent4"/>
                </a:solidFill>
                <a:latin typeface="Calibri" pitchFamily="34" charset="0"/>
              </a:rPr>
              <a:t>Build brand preference</a:t>
            </a:r>
            <a:endParaRPr lang="en-US" sz="4000" dirty="0">
              <a:solidFill>
                <a:schemeClr val="accent4"/>
              </a:solidFill>
              <a:latin typeface="Calibri" pitchFamily="34" charset="0"/>
            </a:endParaRPr>
          </a:p>
          <a:p>
            <a:pPr lvl="1">
              <a:defRPr/>
            </a:pPr>
            <a:r>
              <a:rPr lang="en-US" sz="4400" dirty="0">
                <a:solidFill>
                  <a:schemeClr val="accent4"/>
                </a:solidFill>
                <a:latin typeface="Calibri" pitchFamily="34" charset="0"/>
              </a:rPr>
              <a:t>Build brand loyalty</a:t>
            </a:r>
            <a:endParaRPr lang="en-US" sz="4000" dirty="0">
              <a:solidFill>
                <a:schemeClr val="accent4"/>
              </a:solidFill>
              <a:latin typeface="Calibri" pitchFamily="34" charset="0"/>
            </a:endParaRPr>
          </a:p>
          <a:p>
            <a:pPr algn="ctr">
              <a:buFontTx/>
              <a:buNone/>
              <a:defRPr/>
            </a:pPr>
            <a:endParaRPr lang="uk-UA" sz="1100" b="1" dirty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60350"/>
            <a:ext cx="6705600" cy="1187450"/>
          </a:xfrm>
        </p:spPr>
        <p:txBody>
          <a:bodyPr/>
          <a:lstStyle/>
          <a:p>
            <a:r>
              <a:rPr lang="en-US" altLang="en-US" sz="4000" b="1">
                <a:latin typeface="Calibri" panose="020F0502020204030204" pitchFamily="34" charset="0"/>
              </a:rPr>
              <a:t>How Much is Spent on Youth Advertising?</a:t>
            </a:r>
            <a:endParaRPr lang="en-US" altLang="en-US" sz="4000">
              <a:latin typeface="Calibri" panose="020F0502020204030204" pitchFamily="34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752600"/>
            <a:ext cx="6477000" cy="4648200"/>
          </a:xfrm>
        </p:spPr>
        <p:txBody>
          <a:bodyPr/>
          <a:lstStyle/>
          <a:p>
            <a:r>
              <a:rPr lang="en-US" altLang="en-US" sz="3200">
                <a:latin typeface="Calibri" panose="020F0502020204030204" pitchFamily="34" charset="0"/>
              </a:rPr>
              <a:t>Over $4.5 billion on promotions</a:t>
            </a:r>
            <a:endParaRPr lang="en-US" altLang="en-US" sz="2400">
              <a:latin typeface="Calibri" panose="020F0502020204030204" pitchFamily="34" charset="0"/>
            </a:endParaRPr>
          </a:p>
          <a:p>
            <a:pPr>
              <a:buFontTx/>
              <a:buNone/>
            </a:pPr>
            <a:endParaRPr lang="en-US" altLang="en-US" sz="900">
              <a:latin typeface="Calibri" panose="020F0502020204030204" pitchFamily="34" charset="0"/>
            </a:endParaRPr>
          </a:p>
          <a:p>
            <a:r>
              <a:rPr lang="en-US" altLang="en-US" sz="3200">
                <a:latin typeface="Calibri" panose="020F0502020204030204" pitchFamily="34" charset="0"/>
              </a:rPr>
              <a:t>About $2 billion on broadcast and print publicity</a:t>
            </a:r>
            <a:endParaRPr lang="en-US" altLang="en-US" sz="2400">
              <a:latin typeface="Calibri" panose="020F0502020204030204" pitchFamily="34" charset="0"/>
            </a:endParaRPr>
          </a:p>
          <a:p>
            <a:pPr>
              <a:buFontTx/>
              <a:buNone/>
            </a:pPr>
            <a:endParaRPr lang="en-US" altLang="en-US" sz="900">
              <a:latin typeface="Calibri" panose="020F0502020204030204" pitchFamily="34" charset="0"/>
            </a:endParaRPr>
          </a:p>
          <a:p>
            <a:r>
              <a:rPr lang="en-US" altLang="en-US" sz="3200">
                <a:latin typeface="Calibri" panose="020F0502020204030204" pitchFamily="34" charset="0"/>
              </a:rPr>
              <a:t>Roughly $3 billion on youth packaging</a:t>
            </a:r>
            <a:endParaRPr lang="en-US" altLang="en-US" sz="2400">
              <a:latin typeface="Calibri" panose="020F0502020204030204" pitchFamily="34" charset="0"/>
            </a:endParaRPr>
          </a:p>
          <a:p>
            <a:pPr algn="ctr">
              <a:buFontTx/>
              <a:buNone/>
            </a:pPr>
            <a:endParaRPr lang="uk-UA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60350"/>
            <a:ext cx="6705600" cy="1187450"/>
          </a:xfrm>
        </p:spPr>
        <p:txBody>
          <a:bodyPr/>
          <a:lstStyle/>
          <a:p>
            <a:r>
              <a:rPr lang="en-US" altLang="en-US" sz="4000" b="1">
                <a:latin typeface="Calibri" panose="020F0502020204030204" pitchFamily="34" charset="0"/>
              </a:rPr>
              <a:t>A substantial amount is spent marketing sugary drinks:</a:t>
            </a:r>
            <a:endParaRPr lang="en-US" altLang="en-US" sz="4000">
              <a:latin typeface="Calibri" panose="020F0502020204030204" pitchFamily="34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752600"/>
            <a:ext cx="6477000" cy="4648200"/>
          </a:xfrm>
        </p:spPr>
        <p:txBody>
          <a:bodyPr/>
          <a:lstStyle/>
          <a:p>
            <a:r>
              <a:rPr lang="en-US" altLang="en-US" sz="3200">
                <a:latin typeface="Calibri" panose="020F0502020204030204" pitchFamily="34" charset="0"/>
              </a:rPr>
              <a:t>This includes sodas, sports drinks, energy and fruit drinks</a:t>
            </a:r>
            <a:endParaRPr lang="en-US" altLang="en-US" sz="2400">
              <a:latin typeface="Calibri" panose="020F0502020204030204" pitchFamily="34" charset="0"/>
            </a:endParaRPr>
          </a:p>
          <a:p>
            <a:pPr>
              <a:buFontTx/>
              <a:buNone/>
            </a:pPr>
            <a:endParaRPr lang="en-US" altLang="en-US" sz="900">
              <a:latin typeface="Calibri" panose="020F0502020204030204" pitchFamily="34" charset="0"/>
            </a:endParaRPr>
          </a:p>
          <a:p>
            <a:r>
              <a:rPr lang="en-US" altLang="en-US" sz="3200">
                <a:latin typeface="Calibri" panose="020F0502020204030204" pitchFamily="34" charset="0"/>
              </a:rPr>
              <a:t>The amount of money spent on sugary ads geared towards teens, doubled from 2008 to 2010</a:t>
            </a:r>
            <a:endParaRPr lang="en-US" altLang="en-US" sz="2400">
              <a:latin typeface="Calibri" panose="020F0502020204030204" pitchFamily="34" charset="0"/>
            </a:endParaRPr>
          </a:p>
          <a:p>
            <a:pPr>
              <a:buFontTx/>
              <a:buNone/>
            </a:pPr>
            <a:endParaRPr lang="en-US" altLang="en-US" sz="900">
              <a:latin typeface="Calibri" panose="020F0502020204030204" pitchFamily="34" charset="0"/>
            </a:endParaRPr>
          </a:p>
          <a:p>
            <a:r>
              <a:rPr lang="en-US" altLang="en-US" sz="3200">
                <a:latin typeface="Calibri" panose="020F0502020204030204" pitchFamily="34" charset="0"/>
              </a:rPr>
              <a:t>Sugary drinks are the top source of calories in teens’ diets</a:t>
            </a:r>
            <a:endParaRPr lang="en-US" altLang="en-US" sz="2400">
              <a:latin typeface="Calibri" panose="020F0502020204030204" pitchFamily="34" charset="0"/>
            </a:endParaRPr>
          </a:p>
          <a:p>
            <a:pPr algn="ctr">
              <a:buFontTx/>
              <a:buNone/>
            </a:pPr>
            <a:endParaRPr lang="uk-UA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88889" l="10000" r="93750">
                        <a14:foregroundMark x1="77083" y1="58333" x2="77083" y2="58333"/>
                        <a14:foregroundMark x1="65833" y1="61667" x2="65833" y2="61667"/>
                        <a14:foregroundMark x1="52500" y1="61111" x2="52500" y2="61111"/>
                        <a14:foregroundMark x1="57083" y1="62222" x2="57083" y2="62222"/>
                        <a14:foregroundMark x1="42083" y1="62222" x2="42083" y2="62222"/>
                        <a14:foregroundMark x1="29583" y1="66667" x2="29583" y2="66667"/>
                        <a14:foregroundMark x1="38333" y1="68333" x2="38333" y2="68333"/>
                        <a14:foregroundMark x1="72500" y1="58889" x2="72500" y2="5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02548"/>
            <a:ext cx="2971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0" y="2438400"/>
            <a:ext cx="9144000" cy="508000"/>
          </a:xfrm>
        </p:spPr>
        <p:txBody>
          <a:bodyPr/>
          <a:lstStyle/>
          <a:p>
            <a:r>
              <a:rPr lang="en-US" altLang="en-US" sz="3200" dirty="0"/>
              <a:t>TOP 3 </a:t>
            </a:r>
            <a:r>
              <a:rPr lang="en-US" altLang="en-US" sz="3200" dirty="0">
                <a:solidFill>
                  <a:srgbClr val="006600"/>
                </a:solidFill>
              </a:rPr>
              <a:t>RESTAURANTS MARKETED TO TEENS</a:t>
            </a:r>
            <a:endParaRPr lang="en-US" altLang="en-US" dirty="0"/>
          </a:p>
        </p:txBody>
      </p:sp>
      <p:pic>
        <p:nvPicPr>
          <p:cNvPr id="2355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2" y="3074322"/>
            <a:ext cx="2276475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7" y="3935541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21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9138"/>
            <a:ext cx="6553200" cy="508000"/>
          </a:xfrm>
        </p:spPr>
        <p:txBody>
          <a:bodyPr/>
          <a:lstStyle/>
          <a:p>
            <a:r>
              <a:rPr lang="en-US" dirty="0"/>
              <a:t>Social Tool Market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r="15242"/>
          <a:stretch>
            <a:fillRect/>
          </a:stretch>
        </p:blipFill>
        <p:spPr>
          <a:xfrm>
            <a:off x="0" y="2692400"/>
            <a:ext cx="1828800" cy="1828800"/>
          </a:xfr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5200" y="2735263"/>
            <a:ext cx="1828800" cy="1828800"/>
          </a:xfrm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800600"/>
            <a:ext cx="1828800" cy="1828800"/>
          </a:xfrm>
        </p:spPr>
      </p:pic>
      <p:pic>
        <p:nvPicPr>
          <p:cNvPr id="20" name="Picture Placeholder 19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5200" y="4800600"/>
            <a:ext cx="1828800" cy="1828800"/>
          </a:xfrm>
        </p:spPr>
      </p:pic>
    </p:spTree>
    <p:extLst>
      <p:ext uri="{BB962C8B-B14F-4D97-AF65-F5344CB8AC3E}">
        <p14:creationId xmlns:p14="http://schemas.microsoft.com/office/powerpoint/2010/main" val="37773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362200"/>
            <a:ext cx="7257562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085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The Art and Science of Junk-Food Marketing 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Food Marketing Facts&amp;quot;&quot;/&gt;&lt;property id=&quot;20307&quot; value=&quot;265&quot;/&gt;&lt;/object&gt;&lt;object type=&quot;3&quot; unique_id=&quot;10005&quot;&gt;&lt;property id=&quot;20148&quot; value=&quot;5&quot;/&gt;&lt;property id=&quot;20300&quot; value=&quot;Slide 3 - &amp;quot;Why Brand?&amp;quot;&quot;/&gt;&lt;property id=&quot;20307&quot; value=&quot;271&quot;/&gt;&lt;/object&gt;&lt;object type=&quot;3&quot; unique_id=&quot;10006&quot;&gt;&lt;property id=&quot;20148&quot; value=&quot;5&quot;/&gt;&lt;property id=&quot;20300&quot; value=&quot;Slide 4 - &amp;quot;How Much is Spent on Youth Advertising?&amp;quot;&quot;/&gt;&lt;property id=&quot;20307&quot; value=&quot;280&quot;/&gt;&lt;/object&gt;&lt;object type=&quot;3&quot; unique_id=&quot;10007&quot;&gt;&lt;property id=&quot;20148&quot; value=&quot;5&quot;/&gt;&lt;property id=&quot;20300&quot; value=&quot;Slide 5 - &amp;quot;A substantial amount is spent marketing sugary drinks:&amp;quot;&quot;/&gt;&lt;property id=&quot;20307&quot; value=&quot;304&quot;/&gt;&lt;/object&gt;&lt;object type=&quot;3&quot; unique_id=&quot;10008&quot;&gt;&lt;property id=&quot;20148&quot; value=&quot;5&quot;/&gt;&lt;property id=&quot;20300&quot; value=&quot;Slide 6 - &amp;quot;TOP 3 RESTAURANTS MARKETED TO TEENS&amp;quot;&quot;/&gt;&lt;property id=&quot;20307&quot; value=&quot;305&quot;/&gt;&lt;/object&gt;&lt;object type=&quot;3&quot; unique_id=&quot;10009&quot;&gt;&lt;property id=&quot;20148&quot; value=&quot;5&quot;/&gt;&lt;property id=&quot;20300&quot; value=&quot;Slide 7 - &amp;quot;Social Tool Market&amp;quot;&quot;/&gt;&lt;property id=&quot;20307&quot; value=&quot;306&quot;/&gt;&lt;/object&gt;&lt;object type=&quot;3&quot; unique_id=&quot;10010&quot;&gt;&lt;property id=&quot;20148&quot; value=&quot;5&quot;/&gt;&lt;property id=&quot;20300&quot; value=&quot;Slide 8&quot;/&gt;&lt;property id=&quot;20307&quot; value=&quot;307&quot;/&gt;&lt;/object&gt;&lt;/object&gt;&lt;object type=&quot;8&quot; unique_id=&quot;10020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">
  <a:themeElements>
    <a:clrScheme name="00001 4">
      <a:dk1>
        <a:srgbClr val="4D4D4D"/>
      </a:dk1>
      <a:lt1>
        <a:srgbClr val="FFFFFF"/>
      </a:lt1>
      <a:dk2>
        <a:srgbClr val="4D4D4D"/>
      </a:dk2>
      <a:lt2>
        <a:srgbClr val="CCFF66"/>
      </a:lt2>
      <a:accent1>
        <a:srgbClr val="006600"/>
      </a:accent1>
      <a:accent2>
        <a:srgbClr val="FFFF99"/>
      </a:accent2>
      <a:accent3>
        <a:srgbClr val="FFFFFF"/>
      </a:accent3>
      <a:accent4>
        <a:srgbClr val="404040"/>
      </a:accent4>
      <a:accent5>
        <a:srgbClr val="AAB8AA"/>
      </a:accent5>
      <a:accent6>
        <a:srgbClr val="E7E78A"/>
      </a:accent6>
      <a:hlink>
        <a:srgbClr val="339933"/>
      </a:hlink>
      <a:folHlink>
        <a:srgbClr val="EAEAEA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4D4D4D"/>
        </a:dk1>
        <a:lt1>
          <a:srgbClr val="FFFFFF"/>
        </a:lt1>
        <a:dk2>
          <a:srgbClr val="4D4D4D"/>
        </a:dk2>
        <a:lt2>
          <a:srgbClr val="CC3300"/>
        </a:lt2>
        <a:accent1>
          <a:srgbClr val="006600"/>
        </a:accent1>
        <a:accent2>
          <a:srgbClr val="FF9933"/>
        </a:accent2>
        <a:accent3>
          <a:srgbClr val="FFFFFF"/>
        </a:accent3>
        <a:accent4>
          <a:srgbClr val="404040"/>
        </a:accent4>
        <a:accent5>
          <a:srgbClr val="AAB8AA"/>
        </a:accent5>
        <a:accent6>
          <a:srgbClr val="E78A2D"/>
        </a:accent6>
        <a:hlink>
          <a:srgbClr val="FFCC9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2">
        <a:dk1>
          <a:srgbClr val="4D4D4D"/>
        </a:dk1>
        <a:lt1>
          <a:srgbClr val="FFFFFF"/>
        </a:lt1>
        <a:dk2>
          <a:srgbClr val="4D4D4D"/>
        </a:dk2>
        <a:lt2>
          <a:srgbClr val="99FF99"/>
        </a:lt2>
        <a:accent1>
          <a:srgbClr val="006600"/>
        </a:accent1>
        <a:accent2>
          <a:srgbClr val="FFFF66"/>
        </a:accent2>
        <a:accent3>
          <a:srgbClr val="FFFFFF"/>
        </a:accent3>
        <a:accent4>
          <a:srgbClr val="404040"/>
        </a:accent4>
        <a:accent5>
          <a:srgbClr val="AAB8AA"/>
        </a:accent5>
        <a:accent6>
          <a:srgbClr val="E7E75C"/>
        </a:accent6>
        <a:hlink>
          <a:srgbClr val="66CC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3">
        <a:dk1>
          <a:srgbClr val="4D4D4D"/>
        </a:dk1>
        <a:lt1>
          <a:srgbClr val="FFFFFF"/>
        </a:lt1>
        <a:dk2>
          <a:srgbClr val="4D4D4D"/>
        </a:dk2>
        <a:lt2>
          <a:srgbClr val="CCFF99"/>
        </a:lt2>
        <a:accent1>
          <a:srgbClr val="006600"/>
        </a:accent1>
        <a:accent2>
          <a:srgbClr val="FFFF99"/>
        </a:accent2>
        <a:accent3>
          <a:srgbClr val="FFFFFF"/>
        </a:accent3>
        <a:accent4>
          <a:srgbClr val="404040"/>
        </a:accent4>
        <a:accent5>
          <a:srgbClr val="AAB8AA"/>
        </a:accent5>
        <a:accent6>
          <a:srgbClr val="E7E78A"/>
        </a:accent6>
        <a:hlink>
          <a:srgbClr val="CCEC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4">
        <a:dk1>
          <a:srgbClr val="4D4D4D"/>
        </a:dk1>
        <a:lt1>
          <a:srgbClr val="FFFFFF"/>
        </a:lt1>
        <a:dk2>
          <a:srgbClr val="4D4D4D"/>
        </a:dk2>
        <a:lt2>
          <a:srgbClr val="CCFF66"/>
        </a:lt2>
        <a:accent1>
          <a:srgbClr val="006600"/>
        </a:accent1>
        <a:accent2>
          <a:srgbClr val="FFFF99"/>
        </a:accent2>
        <a:accent3>
          <a:srgbClr val="FFFFFF"/>
        </a:accent3>
        <a:accent4>
          <a:srgbClr val="404040"/>
        </a:accent4>
        <a:accent5>
          <a:srgbClr val="AAB8AA"/>
        </a:accent5>
        <a:accent6>
          <a:srgbClr val="E7E78A"/>
        </a:accent6>
        <a:hlink>
          <a:srgbClr val="33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186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Tahoma</vt:lpstr>
      <vt:lpstr>template</vt:lpstr>
      <vt:lpstr>The Art and Science of Junk-Food Marketing </vt:lpstr>
      <vt:lpstr>Food Marketing Facts</vt:lpstr>
      <vt:lpstr>Why Brand?</vt:lpstr>
      <vt:lpstr>How Much is Spent on Youth Advertising?</vt:lpstr>
      <vt:lpstr>A substantial amount is spent marketing sugary drinks:</vt:lpstr>
      <vt:lpstr>TOP 3 RESTAURANTS MARKETED TO TEENS</vt:lpstr>
      <vt:lpstr>Social Tool Market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2021-04-17T06:40:50Z</dcterms:created>
  <dcterms:modified xsi:type="dcterms:W3CDTF">2021-04-17T06:42:21Z</dcterms:modified>
</cp:coreProperties>
</file>