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777" r:id="rId4"/>
  </p:sldMasterIdLst>
  <p:notesMasterIdLst>
    <p:notesMasterId r:id="rId7"/>
  </p:notesMasterIdLst>
  <p:handoutMasterIdLst>
    <p:handoutMasterId r:id="rId8"/>
  </p:handoutMasterIdLst>
  <p:sldIdLst>
    <p:sldId id="294" r:id="rId5"/>
    <p:sldId id="29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264" userDrawn="1">
          <p15:clr>
            <a:srgbClr val="A4A3A4"/>
          </p15:clr>
        </p15:guide>
        <p15:guide id="2" orient="horz" pos="3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FCFD"/>
    <a:srgbClr val="C1CCF6"/>
    <a:srgbClr val="D5BAEB"/>
    <a:srgbClr val="8E9DEF"/>
    <a:srgbClr val="A6EDD2"/>
    <a:srgbClr val="A3E6FF"/>
    <a:srgbClr val="FFFFFF"/>
    <a:srgbClr val="E0B1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57" autoAdjust="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>
        <p:guide pos="6264"/>
        <p:guide orient="horz" pos="3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8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0432332677165354E-2"/>
          <c:y val="0.11213680412544266"/>
          <c:w val="0.94456766732283459"/>
          <c:h val="0.768148697825498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6F-4C5C-B6EB-FCB816F7F2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6F-4C5C-B6EB-FCB816F7F2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6F-4C5C-B6EB-FCB816F7F2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44558680"/>
        <c:axId val="644559400"/>
      </c:barChart>
      <c:catAx>
        <c:axId val="644558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4559400"/>
        <c:crosses val="autoZero"/>
        <c:auto val="1"/>
        <c:lblAlgn val="ctr"/>
        <c:lblOffset val="100"/>
        <c:noMultiLvlLbl val="0"/>
      </c:catAx>
      <c:valAx>
        <c:axId val="644559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45586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22C5104-B160-49CA-BBEA-F89DC47F2E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A77B3F-59DC-4CD3-9EDD-457BB0F4ED6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7AD89C-BB88-48A3-A1C9-D13CF625B286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D14D80-1829-4047-8B70-CA13F85B2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9C54F4-FD5F-49B3-9277-2EBC1373BAE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7205A-E1E8-4792-BFE4-BDA0088545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2982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D09F21-8F1F-4129-8AEA-7EF5D9ADF331}" type="datetimeFigureOut">
              <a:rPr lang="en-US" smtClean="0"/>
              <a:t>1/1/2024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C31BA-67D8-413F-A5DD-028125073D1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085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2C31BA-67D8-413F-A5DD-028125073D1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901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2C31BA-67D8-413F-A5DD-028125073D1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994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noProof="0" smtClean="0"/>
              <a:t>1/1/2024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337" y="981076"/>
            <a:ext cx="3581400" cy="365126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573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20DBFB-B27A-4152-B93B-E0544768A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29172-4BF7-429F-BA25-7E9D1A4215EE}" type="datetimeFigureOut">
              <a:rPr lang="en-US" noProof="0" smtClean="0"/>
              <a:t>1/1/2024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609EE-8677-453E-B000-7C9D37C31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5346EE-7757-43D9-8F90-C5A66E3A8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6EA62-41C5-4F9A-A915-5B0BC739C923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0128637-293C-4F87-8D53-0BE4379C8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3337" y="310287"/>
            <a:ext cx="5238313" cy="853352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BCAE7BC-9D1D-42BA-A132-117B58540C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3337" y="981076"/>
            <a:ext cx="3581400" cy="365126"/>
          </a:xfrm>
        </p:spPr>
        <p:txBody>
          <a:bodyPr>
            <a:normAutofit/>
          </a:bodyPr>
          <a:lstStyle>
            <a:lvl1pPr marL="0" indent="0">
              <a:spcBef>
                <a:spcPts val="900"/>
              </a:spcBef>
              <a:buNone/>
              <a:defRPr sz="2000" b="1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001FCC3-C0B6-411C-97C8-DCB57E6D3D8E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42900" y="1470027"/>
            <a:ext cx="11487150" cy="472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4513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2D4183-9737-47D0-A399-C54D7F7C4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E3A5CB-DFC3-4FD4-B13D-480B9D5777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0C37A-64D2-409F-A58F-B4B1F1F34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29172-4BF7-429F-BA25-7E9D1A4215EE}" type="datetimeFigureOut">
              <a:rPr lang="en-US" noProof="0" smtClean="0"/>
              <a:t>1/1/2024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34EBE4-7608-464D-BFA2-97741404DA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6BEC42-CA83-4077-8D77-E2514DA72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66EA62-41C5-4F9A-A915-5B0BC739C923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67616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90" r:id="rId1"/>
    <p:sldLayoutId id="214748479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jp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42482C2-FFF2-4099-8F3D-58525489A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Achievements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B7068F-833B-4CAE-BC0B-5E57563B01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Organization chart</a:t>
            </a:r>
          </a:p>
        </p:txBody>
      </p:sp>
      <p:pic>
        <p:nvPicPr>
          <p:cNvPr id="28" name="Picture 27" descr="team member headshot&#10;">
            <a:extLst>
              <a:ext uri="{FF2B5EF4-FFF2-40B4-BE49-F238E27FC236}">
                <a16:creationId xmlns:a16="http://schemas.microsoft.com/office/drawing/2014/main" id="{885D686F-B6DA-4B2F-91CF-0F59134324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13" t="15774" r="32824" b="57185"/>
          <a:stretch/>
        </p:blipFill>
        <p:spPr>
          <a:xfrm>
            <a:off x="5166990" y="1073512"/>
            <a:ext cx="731520" cy="73152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12543CF-3BD4-40B0-BB18-006DCC4331CA}"/>
              </a:ext>
            </a:extLst>
          </p:cNvPr>
          <p:cNvSpPr/>
          <p:nvPr/>
        </p:nvSpPr>
        <p:spPr>
          <a:xfrm>
            <a:off x="5887420" y="1072397"/>
            <a:ext cx="1127551" cy="731520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tx1"/>
                </a:solidFill>
              </a:rPr>
              <a:t>Mirjam 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tx1"/>
                </a:solidFill>
              </a:rPr>
              <a:t>Nilsson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800" dirty="0">
                <a:solidFill>
                  <a:schemeClr val="tx1"/>
                </a:solidFill>
              </a:rPr>
              <a:t>President</a:t>
            </a:r>
          </a:p>
        </p:txBody>
      </p:sp>
      <p:pic>
        <p:nvPicPr>
          <p:cNvPr id="67" name="Picture 66" descr="team member headshot&#10;">
            <a:extLst>
              <a:ext uri="{FF2B5EF4-FFF2-40B4-BE49-F238E27FC236}">
                <a16:creationId xmlns:a16="http://schemas.microsoft.com/office/drawing/2014/main" id="{6401D5FC-708E-46F0-B1A7-EDF5D23D9F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987" t="-1104" r="17910" b="15450"/>
          <a:stretch/>
        </p:blipFill>
        <p:spPr>
          <a:xfrm>
            <a:off x="312083" y="2444009"/>
            <a:ext cx="731520" cy="731520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D15CED98-1062-4FFA-ABCE-E817372291D5}"/>
              </a:ext>
            </a:extLst>
          </p:cNvPr>
          <p:cNvSpPr/>
          <p:nvPr/>
        </p:nvSpPr>
        <p:spPr>
          <a:xfrm>
            <a:off x="1032513" y="2442894"/>
            <a:ext cx="1127551" cy="7315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tx2">
                    <a:lumMod val="50000"/>
                  </a:schemeClr>
                </a:solidFill>
              </a:rPr>
              <a:t>August Bergqvist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VP Finance</a:t>
            </a: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3075AB11-BAD3-42E5-BC8F-B1153E21F9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99156" y="3168721"/>
            <a:ext cx="0" cy="137160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804FCC3-2EDB-4E98-AD3D-D5848AE133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599156" y="371736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4CD3FD-4CA2-4C9C-89C8-73F04D561C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605339" y="453651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Rectangle 179">
            <a:extLst>
              <a:ext uri="{FF2B5EF4-FFF2-40B4-BE49-F238E27FC236}">
                <a16:creationId xmlns:a16="http://schemas.microsoft.com/office/drawing/2014/main" id="{C93299AE-BEEA-4E5E-88CB-50F2F112D78D}"/>
              </a:ext>
            </a:extLst>
          </p:cNvPr>
          <p:cNvSpPr/>
          <p:nvPr/>
        </p:nvSpPr>
        <p:spPr>
          <a:xfrm>
            <a:off x="759837" y="3356140"/>
            <a:ext cx="1371600" cy="7315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tx2">
                    <a:lumMod val="50000"/>
                  </a:schemeClr>
                </a:solidFill>
              </a:rPr>
              <a:t>Alexander Martensson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Accounting Manager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DC38D3DB-30B8-4A79-9C76-C565CFF33780}"/>
              </a:ext>
            </a:extLst>
          </p:cNvPr>
          <p:cNvSpPr/>
          <p:nvPr/>
        </p:nvSpPr>
        <p:spPr>
          <a:xfrm>
            <a:off x="759837" y="4184984"/>
            <a:ext cx="1371600" cy="7315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tx2">
                    <a:lumMod val="50000"/>
                  </a:schemeClr>
                </a:solidFill>
              </a:rPr>
              <a:t>Jens Martensson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Accounting Manager</a:t>
            </a:r>
          </a:p>
        </p:txBody>
      </p:sp>
      <p:pic>
        <p:nvPicPr>
          <p:cNvPr id="70" name="Picture 69" descr="team member headshot&#10;">
            <a:extLst>
              <a:ext uri="{FF2B5EF4-FFF2-40B4-BE49-F238E27FC236}">
                <a16:creationId xmlns:a16="http://schemas.microsoft.com/office/drawing/2014/main" id="{3DB86CDB-30E1-461D-A40A-998FBDDA804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654" t="6917" r="31504" b="4820"/>
          <a:stretch/>
        </p:blipFill>
        <p:spPr>
          <a:xfrm>
            <a:off x="2255383" y="2444009"/>
            <a:ext cx="731520" cy="731520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86C312C4-16E5-41A5-ABA1-39A95D77687C}"/>
              </a:ext>
            </a:extLst>
          </p:cNvPr>
          <p:cNvSpPr/>
          <p:nvPr/>
        </p:nvSpPr>
        <p:spPr>
          <a:xfrm>
            <a:off x="2975813" y="2442894"/>
            <a:ext cx="1127551" cy="7315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</a:rPr>
              <a:t>Allan Mattsson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VP Technology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B7B494C-8888-457E-82D1-32EE6B4010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2558003" y="3168721"/>
            <a:ext cx="0" cy="310896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B5956150-D730-4D39-8E56-5123DA7B1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163314" y="2252899"/>
            <a:ext cx="0" cy="18288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E5CE1F8-570D-4885-B9A3-2539980A4E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2558003" y="375546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DB4A596-1925-4CF0-8DDA-2DBE3E6B75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2564186" y="457080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C9845EF-AB31-4EB7-ADFB-2543D9298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2564186" y="5440187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C12CAFB-EB6F-4237-A8EF-4BED7D1D74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2553515" y="627768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Rectangle 185">
            <a:extLst>
              <a:ext uri="{FF2B5EF4-FFF2-40B4-BE49-F238E27FC236}">
                <a16:creationId xmlns:a16="http://schemas.microsoft.com/office/drawing/2014/main" id="{E00EF2F1-621C-44D5-923A-283EAD95A813}"/>
              </a:ext>
            </a:extLst>
          </p:cNvPr>
          <p:cNvSpPr/>
          <p:nvPr/>
        </p:nvSpPr>
        <p:spPr>
          <a:xfrm>
            <a:off x="2714389" y="3358154"/>
            <a:ext cx="1371600" cy="731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</a:rPr>
              <a:t>Angelica Astrom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Engineering Director</a:t>
            </a:r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AF7D30AD-3130-40C6-8BC9-7EE80B4B9A00}"/>
              </a:ext>
            </a:extLst>
          </p:cNvPr>
          <p:cNvSpPr/>
          <p:nvPr/>
        </p:nvSpPr>
        <p:spPr>
          <a:xfrm>
            <a:off x="2714389" y="4186998"/>
            <a:ext cx="1371600" cy="731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</a:rPr>
              <a:t>Angelica Hansson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Engineering Director</a:t>
            </a: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7893426B-E83B-41DC-A793-6BBC6104B3A6}"/>
              </a:ext>
            </a:extLst>
          </p:cNvPr>
          <p:cNvSpPr/>
          <p:nvPr/>
        </p:nvSpPr>
        <p:spPr>
          <a:xfrm>
            <a:off x="2712776" y="5027827"/>
            <a:ext cx="1371600" cy="731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</a:rPr>
              <a:t>Ian Hansson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Engineering Director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25612D2-B90B-47E9-B7AF-5CCA9F91F123}"/>
              </a:ext>
            </a:extLst>
          </p:cNvPr>
          <p:cNvSpPr/>
          <p:nvPr/>
        </p:nvSpPr>
        <p:spPr>
          <a:xfrm>
            <a:off x="2712776" y="5872080"/>
            <a:ext cx="1371600" cy="7315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1">
                    <a:lumMod val="50000"/>
                  </a:schemeClr>
                </a:solidFill>
              </a:rPr>
              <a:t>Jens Martensson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Engineering Director</a:t>
            </a:r>
          </a:p>
        </p:txBody>
      </p:sp>
      <p:pic>
        <p:nvPicPr>
          <p:cNvPr id="73" name="Picture 72" descr="team member headshot&#10;">
            <a:extLst>
              <a:ext uri="{FF2B5EF4-FFF2-40B4-BE49-F238E27FC236}">
                <a16:creationId xmlns:a16="http://schemas.microsoft.com/office/drawing/2014/main" id="{FAA6D807-4CE2-48FA-84BD-6FF8AA2943D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8419" t="8610" r="22424" b="32653"/>
          <a:stretch/>
        </p:blipFill>
        <p:spPr>
          <a:xfrm>
            <a:off x="4207889" y="2444343"/>
            <a:ext cx="731520" cy="731520"/>
          </a:xfrm>
          <a:prstGeom prst="rect">
            <a:avLst/>
          </a:prstGeom>
        </p:spPr>
      </p:pic>
      <p:sp>
        <p:nvSpPr>
          <p:cNvPr id="72" name="Rectangle 71">
            <a:extLst>
              <a:ext uri="{FF2B5EF4-FFF2-40B4-BE49-F238E27FC236}">
                <a16:creationId xmlns:a16="http://schemas.microsoft.com/office/drawing/2014/main" id="{1FE5B89F-78FC-4805-819B-77211B0B739B}"/>
              </a:ext>
            </a:extLst>
          </p:cNvPr>
          <p:cNvSpPr/>
          <p:nvPr/>
        </p:nvSpPr>
        <p:spPr>
          <a:xfrm>
            <a:off x="4928319" y="2443228"/>
            <a:ext cx="1127551" cy="7315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2">
                    <a:lumMod val="50000"/>
                  </a:schemeClr>
                </a:solidFill>
              </a:rPr>
              <a:t>Flora Berggren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VP Operations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215A627E-A616-4B35-A822-BCD857D053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4516850" y="3168721"/>
            <a:ext cx="0" cy="59436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98000C8A-C564-4106-9005-252681A7FD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5135393" y="2252899"/>
            <a:ext cx="0" cy="18288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73FE68B-D6B3-4422-B31A-4154C1A2B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4516850" y="375927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Rectangle 194">
            <a:extLst>
              <a:ext uri="{FF2B5EF4-FFF2-40B4-BE49-F238E27FC236}">
                <a16:creationId xmlns:a16="http://schemas.microsoft.com/office/drawing/2014/main" id="{81AC151D-872D-4D73-AE29-952F653257C0}"/>
              </a:ext>
            </a:extLst>
          </p:cNvPr>
          <p:cNvSpPr/>
          <p:nvPr/>
        </p:nvSpPr>
        <p:spPr>
          <a:xfrm>
            <a:off x="4645621" y="3352587"/>
            <a:ext cx="1371600" cy="731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dirty="0">
                <a:solidFill>
                  <a:schemeClr val="accent2">
                    <a:lumMod val="50000"/>
                  </a:schemeClr>
                </a:solidFill>
              </a:rPr>
              <a:t>Ian Hansson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Facilities Manager</a:t>
            </a:r>
          </a:p>
        </p:txBody>
      </p:sp>
      <p:pic>
        <p:nvPicPr>
          <p:cNvPr id="76" name="Picture 75" descr="team member headshot&#10;">
            <a:extLst>
              <a:ext uri="{FF2B5EF4-FFF2-40B4-BE49-F238E27FC236}">
                <a16:creationId xmlns:a16="http://schemas.microsoft.com/office/drawing/2014/main" id="{B52B7986-47E0-4606-A94F-0A372EC85BC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0068" t="7157" r="31288" b="34877"/>
          <a:stretch/>
        </p:blipFill>
        <p:spPr>
          <a:xfrm>
            <a:off x="6167194" y="2436211"/>
            <a:ext cx="731520" cy="731520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FCFECBC9-1F60-4A02-9CE7-3569BF58F4AA}"/>
              </a:ext>
            </a:extLst>
          </p:cNvPr>
          <p:cNvSpPr/>
          <p:nvPr/>
        </p:nvSpPr>
        <p:spPr>
          <a:xfrm>
            <a:off x="6887624" y="2435096"/>
            <a:ext cx="1127551" cy="7315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3">
                    <a:lumMod val="50000"/>
                  </a:schemeClr>
                </a:solidFill>
              </a:rPr>
              <a:t>Mira Karlsson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VP Marketing</a:t>
            </a: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338A3F58-952C-4C6C-BE73-668B41F87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475697" y="3168721"/>
            <a:ext cx="0" cy="59436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DFAFA2FD-B58C-4CB3-83BF-D7037A44C5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060337" y="2249089"/>
            <a:ext cx="0" cy="18288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AD5F2CB-5BF2-4605-A7BB-3DBC9B1B3B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6475697" y="375927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7" name="Rectangle 176">
            <a:extLst>
              <a:ext uri="{FF2B5EF4-FFF2-40B4-BE49-F238E27FC236}">
                <a16:creationId xmlns:a16="http://schemas.microsoft.com/office/drawing/2014/main" id="{62FE95E2-7899-46D1-BD09-DBC69EBBF739}"/>
              </a:ext>
            </a:extLst>
          </p:cNvPr>
          <p:cNvSpPr/>
          <p:nvPr/>
        </p:nvSpPr>
        <p:spPr>
          <a:xfrm>
            <a:off x="6608400" y="3353502"/>
            <a:ext cx="1371600" cy="731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dirty="0">
                <a:solidFill>
                  <a:schemeClr val="accent3">
                    <a:lumMod val="50000"/>
                  </a:schemeClr>
                </a:solidFill>
              </a:rPr>
              <a:t>April Hansson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Marketing Manager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499176F8-BEEF-4A37-97C9-A7E859221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8434544" y="3168721"/>
            <a:ext cx="0" cy="228600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E9B743-2518-4E9D-9AE1-3998DBFBCD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434544" y="375546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5B40D0C-F84E-4462-89E4-D6DB85AB1D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436917" y="457080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B4CBFD5-6012-4BE2-83ED-90867D52F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8436917" y="5451617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9" name="Picture 78" descr="team member headshot&#10;">
            <a:extLst>
              <a:ext uri="{FF2B5EF4-FFF2-40B4-BE49-F238E27FC236}">
                <a16:creationId xmlns:a16="http://schemas.microsoft.com/office/drawing/2014/main" id="{FE09A42B-B16F-493B-B874-83A635E2D6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413" t="15774" r="32824" b="57185"/>
          <a:stretch/>
        </p:blipFill>
        <p:spPr>
          <a:xfrm>
            <a:off x="8103189" y="2436571"/>
            <a:ext cx="731520" cy="731520"/>
          </a:xfrm>
          <a:prstGeom prst="rect">
            <a:avLst/>
          </a:prstGeom>
        </p:spPr>
      </p:pic>
      <p:sp>
        <p:nvSpPr>
          <p:cNvPr id="78" name="Rectangle 77">
            <a:extLst>
              <a:ext uri="{FF2B5EF4-FFF2-40B4-BE49-F238E27FC236}">
                <a16:creationId xmlns:a16="http://schemas.microsoft.com/office/drawing/2014/main" id="{A59FE4D4-A06B-4A82-A877-CA0F54ACC872}"/>
              </a:ext>
            </a:extLst>
          </p:cNvPr>
          <p:cNvSpPr/>
          <p:nvPr/>
        </p:nvSpPr>
        <p:spPr>
          <a:xfrm>
            <a:off x="8823619" y="2435456"/>
            <a:ext cx="1127551" cy="7315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</a:rPr>
              <a:t>Kalle Persson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VP Product</a:t>
            </a: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6373F713-1680-4734-878B-86B182DC5AA6}"/>
              </a:ext>
            </a:extLst>
          </p:cNvPr>
          <p:cNvSpPr/>
          <p:nvPr/>
        </p:nvSpPr>
        <p:spPr>
          <a:xfrm>
            <a:off x="8557760" y="3356285"/>
            <a:ext cx="1369985" cy="731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50" b="1" dirty="0">
                <a:solidFill>
                  <a:schemeClr val="accent6">
                    <a:lumMod val="50000"/>
                  </a:schemeClr>
                </a:solidFill>
              </a:rPr>
              <a:t>Jens Martensson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Product Manager </a:t>
            </a: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BEFA9A02-F4DD-44E9-86C2-C8ADA3189685}"/>
              </a:ext>
            </a:extLst>
          </p:cNvPr>
          <p:cNvSpPr/>
          <p:nvPr/>
        </p:nvSpPr>
        <p:spPr>
          <a:xfrm>
            <a:off x="8557760" y="4191479"/>
            <a:ext cx="1371600" cy="731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</a:rPr>
              <a:t>Alexander Martensson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Product Manager 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EE16D351-7B7B-4FCF-8D90-11468672A1EC}"/>
              </a:ext>
            </a:extLst>
          </p:cNvPr>
          <p:cNvSpPr/>
          <p:nvPr/>
        </p:nvSpPr>
        <p:spPr>
          <a:xfrm>
            <a:off x="8556147" y="5025958"/>
            <a:ext cx="1371600" cy="7315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6">
                    <a:lumMod val="50000"/>
                  </a:schemeClr>
                </a:solidFill>
              </a:rPr>
              <a:t>Ian Hansson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Product Manager </a:t>
            </a:r>
          </a:p>
        </p:txBody>
      </p: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E0A5E395-38A3-4ED8-A1C1-7892BF5B1B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10393392" y="3168721"/>
            <a:ext cx="0" cy="54864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>
            <a:extLst>
              <a:ext uri="{FF2B5EF4-FFF2-40B4-BE49-F238E27FC236}">
                <a16:creationId xmlns:a16="http://schemas.microsoft.com/office/drawing/2014/main" id="{BC24AD9F-130E-4ECB-9C70-2B3233EBF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377532" y="2397965"/>
            <a:ext cx="114414" cy="85961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1C54223A-2F2C-4434-A30B-92D8CEE93C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10800000" flipV="1">
            <a:off x="1222489" y="2249089"/>
            <a:ext cx="4826106" cy="187772"/>
          </a:xfrm>
          <a:prstGeom prst="bentConnector2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Connector: Elbow 95">
            <a:extLst>
              <a:ext uri="{FF2B5EF4-FFF2-40B4-BE49-F238E27FC236}">
                <a16:creationId xmlns:a16="http://schemas.microsoft.com/office/drawing/2014/main" id="{185DC171-E6CD-4880-8EF4-7E0DB7F6C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6022325" y="2249089"/>
            <a:ext cx="4971142" cy="252758"/>
          </a:xfrm>
          <a:prstGeom prst="bentConnector3">
            <a:avLst>
              <a:gd name="adj1" fmla="val 100252"/>
            </a:avLst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92CA40FF-E75F-4233-A382-4E9DE1FAC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9032415" y="2249089"/>
            <a:ext cx="0" cy="18288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>
            <a:extLst>
              <a:ext uri="{FF2B5EF4-FFF2-40B4-BE49-F238E27FC236}">
                <a16:creationId xmlns:a16="http://schemas.microsoft.com/office/drawing/2014/main" id="{7B2075F3-49F1-4561-B16C-A60D139B4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V="1">
            <a:off x="6089286" y="1794115"/>
            <a:ext cx="1" cy="45720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377B15D-B0DE-401C-93B7-D8352DEE60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flipH="1">
            <a:off x="10389582" y="3717361"/>
            <a:ext cx="274320" cy="0"/>
          </a:xfrm>
          <a:prstGeom prst="line">
            <a:avLst/>
          </a:prstGeom>
          <a:ln w="28575">
            <a:solidFill>
              <a:schemeClr val="tx1"/>
            </a:solidFill>
            <a:prstDash val="solid"/>
            <a:headEnd type="none" w="sm" len="sm"/>
            <a:tailEnd type="none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2" name="Picture 81" descr="team member headshot&#10;">
            <a:extLst>
              <a:ext uri="{FF2B5EF4-FFF2-40B4-BE49-F238E27FC236}">
                <a16:creationId xmlns:a16="http://schemas.microsoft.com/office/drawing/2014/main" id="{4719D79C-E01F-499D-BBB7-D4D5A665195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0178" t="10854" r="25409" b="22527"/>
          <a:stretch/>
        </p:blipFill>
        <p:spPr>
          <a:xfrm>
            <a:off x="10049402" y="2435433"/>
            <a:ext cx="731520" cy="731520"/>
          </a:xfrm>
          <a:prstGeom prst="rect">
            <a:avLst/>
          </a:prstGeom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309685E0-1738-48A3-B513-35D9047572B0}"/>
              </a:ext>
            </a:extLst>
          </p:cNvPr>
          <p:cNvSpPr/>
          <p:nvPr/>
        </p:nvSpPr>
        <p:spPr>
          <a:xfrm>
            <a:off x="10769832" y="2434318"/>
            <a:ext cx="1127551" cy="7315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8575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5">
                    <a:lumMod val="50000"/>
                  </a:schemeClr>
                </a:solidFill>
              </a:rPr>
              <a:t>Alexander Persson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VP Human Resources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BD569EE8-357F-4061-8190-6041007FBE4B}"/>
              </a:ext>
            </a:extLst>
          </p:cNvPr>
          <p:cNvSpPr/>
          <p:nvPr/>
        </p:nvSpPr>
        <p:spPr>
          <a:xfrm>
            <a:off x="10512312" y="3353927"/>
            <a:ext cx="1371600" cy="731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 cap="rnd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2880" tIns="5715" rIns="91440" bIns="54011" numCol="1" spcCol="1270" anchor="ctr" anchorCtr="0">
            <a:noAutofit/>
            <a:flatTx/>
          </a:bodyPr>
          <a:lstStyle/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b="1" dirty="0">
                <a:solidFill>
                  <a:schemeClr val="accent5">
                    <a:lumMod val="50000"/>
                  </a:schemeClr>
                </a:solidFill>
              </a:rPr>
              <a:t>Angelica Hansson</a:t>
            </a:r>
          </a:p>
          <a:p>
            <a:pPr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900" dirty="0">
                <a:solidFill>
                  <a:schemeClr val="tx1"/>
                </a:solidFill>
              </a:rPr>
              <a:t>HR Manager</a:t>
            </a:r>
          </a:p>
        </p:txBody>
      </p:sp>
    </p:spTree>
    <p:extLst>
      <p:ext uri="{BB962C8B-B14F-4D97-AF65-F5344CB8AC3E}">
        <p14:creationId xmlns:p14="http://schemas.microsoft.com/office/powerpoint/2010/main" val="3622709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D9B4A0-411D-4E7F-AB9E-95DE069B5C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z="3600" b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Final Report</a:t>
            </a:r>
            <a:r>
              <a:rPr lang="en-US"/>
              <a:t> </a:t>
            </a:r>
            <a:endParaRPr lang="en-US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7926A82-6166-466D-A3A3-E32A7AC2BF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Organization chart</a:t>
            </a:r>
          </a:p>
        </p:txBody>
      </p:sp>
      <p:sp>
        <p:nvSpPr>
          <p:cNvPr id="214" name="Rectangle 213" descr="decorative element">
            <a:extLst>
              <a:ext uri="{FF2B5EF4-FFF2-40B4-BE49-F238E27FC236}">
                <a16:creationId xmlns:a16="http://schemas.microsoft.com/office/drawing/2014/main" id="{16704A75-B346-4E41-B0E5-B89322F3AE57}"/>
              </a:ext>
            </a:extLst>
          </p:cNvPr>
          <p:cNvSpPr/>
          <p:nvPr/>
        </p:nvSpPr>
        <p:spPr>
          <a:xfrm>
            <a:off x="438587" y="1487944"/>
            <a:ext cx="108000" cy="10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5715" rIns="22860" bIns="5715" numCol="1" spcCol="1270" anchor="ctr" anchorCtr="0">
            <a:noAutofit/>
            <a:flatTx/>
          </a:bodyPr>
          <a:lstStyle/>
          <a:p>
            <a:pPr marL="0" lvl="0" indent="0" algn="ctr" defTabSz="400050">
              <a:spcBef>
                <a:spcPct val="0"/>
              </a:spcBef>
              <a:spcAft>
                <a:spcPct val="35000"/>
              </a:spcAft>
              <a:buNone/>
            </a:pPr>
            <a:endParaRPr lang="en-US" sz="700" kern="1200" dirty="0">
              <a:solidFill>
                <a:schemeClr val="bg1"/>
              </a:solidFill>
            </a:endParaRPr>
          </a:p>
        </p:txBody>
      </p:sp>
      <p:sp>
        <p:nvSpPr>
          <p:cNvPr id="216" name="Rectangle 215" descr="decorative element">
            <a:extLst>
              <a:ext uri="{FF2B5EF4-FFF2-40B4-BE49-F238E27FC236}">
                <a16:creationId xmlns:a16="http://schemas.microsoft.com/office/drawing/2014/main" id="{1E2D3A68-A542-48BA-A217-B074F4C32E1F}"/>
              </a:ext>
            </a:extLst>
          </p:cNvPr>
          <p:cNvSpPr/>
          <p:nvPr/>
        </p:nvSpPr>
        <p:spPr>
          <a:xfrm>
            <a:off x="579527" y="1487944"/>
            <a:ext cx="542435" cy="108000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0" rIns="5715" bIns="0" numCol="1" spcCol="1270" anchor="ctr" anchorCtr="0">
            <a:noAutofit/>
            <a:flatTx/>
          </a:bodyPr>
          <a:lstStyle/>
          <a:p>
            <a:pPr defTabSz="400050">
              <a:spcBef>
                <a:spcPct val="0"/>
              </a:spcBef>
              <a:spcAft>
                <a:spcPct val="35000"/>
              </a:spcAft>
            </a:pPr>
            <a:r>
              <a:rPr lang="en-US" sz="800" dirty="0">
                <a:solidFill>
                  <a:schemeClr val="tx1"/>
                </a:solidFill>
              </a:rPr>
              <a:t>Domestic</a:t>
            </a:r>
          </a:p>
        </p:txBody>
      </p:sp>
      <p:sp>
        <p:nvSpPr>
          <p:cNvPr id="212" name="Rectangle 211" descr="decorative element">
            <a:extLst>
              <a:ext uri="{FF2B5EF4-FFF2-40B4-BE49-F238E27FC236}">
                <a16:creationId xmlns:a16="http://schemas.microsoft.com/office/drawing/2014/main" id="{78525528-D696-4051-A168-1EEDC39E1520}"/>
              </a:ext>
            </a:extLst>
          </p:cNvPr>
          <p:cNvSpPr/>
          <p:nvPr/>
        </p:nvSpPr>
        <p:spPr>
          <a:xfrm>
            <a:off x="1116451" y="1487944"/>
            <a:ext cx="108000" cy="10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5715" rIns="22860" bIns="5715" numCol="1" spcCol="1270" anchor="ctr" anchorCtr="0">
            <a:noAutofit/>
            <a:flatTx/>
          </a:bodyPr>
          <a:lstStyle/>
          <a:p>
            <a:pPr marL="0" lvl="0" indent="0" algn="ctr" defTabSz="400050">
              <a:spcBef>
                <a:spcPct val="0"/>
              </a:spcBef>
              <a:spcAft>
                <a:spcPct val="35000"/>
              </a:spcAft>
              <a:buNone/>
            </a:pPr>
            <a:endParaRPr lang="en-US" sz="700" kern="1200" dirty="0">
              <a:solidFill>
                <a:schemeClr val="bg1"/>
              </a:solidFill>
            </a:endParaRPr>
          </a:p>
        </p:txBody>
      </p:sp>
      <p:sp>
        <p:nvSpPr>
          <p:cNvPr id="218" name="Rectangle 217" descr="decorative element">
            <a:extLst>
              <a:ext uri="{FF2B5EF4-FFF2-40B4-BE49-F238E27FC236}">
                <a16:creationId xmlns:a16="http://schemas.microsoft.com/office/drawing/2014/main" id="{A50A05D4-FD98-47D3-A6F4-E18865EE4200}"/>
              </a:ext>
            </a:extLst>
          </p:cNvPr>
          <p:cNvSpPr/>
          <p:nvPr/>
        </p:nvSpPr>
        <p:spPr>
          <a:xfrm>
            <a:off x="1259202" y="1487944"/>
            <a:ext cx="486599" cy="108000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0" rIns="5715" bIns="0" numCol="1" spcCol="1270" anchor="ctr" anchorCtr="0">
            <a:noAutofit/>
            <a:flatTx/>
          </a:bodyPr>
          <a:lstStyle/>
          <a:p>
            <a:pPr defTabSz="400050">
              <a:spcBef>
                <a:spcPct val="0"/>
              </a:spcBef>
              <a:spcAft>
                <a:spcPct val="35000"/>
              </a:spcAft>
            </a:pPr>
            <a:r>
              <a:rPr lang="en-US" sz="800" dirty="0">
                <a:solidFill>
                  <a:schemeClr val="tx1"/>
                </a:solidFill>
              </a:rPr>
              <a:t>National</a:t>
            </a:r>
          </a:p>
        </p:txBody>
      </p:sp>
      <p:sp>
        <p:nvSpPr>
          <p:cNvPr id="210" name="Rectangle 209" descr="decorative element">
            <a:extLst>
              <a:ext uri="{FF2B5EF4-FFF2-40B4-BE49-F238E27FC236}">
                <a16:creationId xmlns:a16="http://schemas.microsoft.com/office/drawing/2014/main" id="{3D0CC422-902A-4D8F-AA6A-E9A681A2E9BF}"/>
              </a:ext>
            </a:extLst>
          </p:cNvPr>
          <p:cNvSpPr/>
          <p:nvPr/>
        </p:nvSpPr>
        <p:spPr>
          <a:xfrm>
            <a:off x="1744474" y="1487944"/>
            <a:ext cx="108000" cy="108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" tIns="5715" rIns="22860" bIns="5715" numCol="1" spcCol="1270" anchor="ctr" anchorCtr="0">
            <a:noAutofit/>
            <a:flatTx/>
          </a:bodyPr>
          <a:lstStyle/>
          <a:p>
            <a:pPr marL="0" lvl="0" indent="0" algn="ctr" defTabSz="400050">
              <a:spcBef>
                <a:spcPct val="0"/>
              </a:spcBef>
              <a:spcAft>
                <a:spcPct val="35000"/>
              </a:spcAft>
              <a:buNone/>
            </a:pPr>
            <a:endParaRPr lang="en-US" sz="700" kern="1200" dirty="0">
              <a:solidFill>
                <a:schemeClr val="bg1"/>
              </a:solidFill>
            </a:endParaRPr>
          </a:p>
        </p:txBody>
      </p:sp>
      <p:sp>
        <p:nvSpPr>
          <p:cNvPr id="220" name="Rectangle 219" descr="decorative element">
            <a:extLst>
              <a:ext uri="{FF2B5EF4-FFF2-40B4-BE49-F238E27FC236}">
                <a16:creationId xmlns:a16="http://schemas.microsoft.com/office/drawing/2014/main" id="{F6A83501-0BBC-4414-A5AC-BA2E93F7106C}"/>
              </a:ext>
            </a:extLst>
          </p:cNvPr>
          <p:cNvSpPr/>
          <p:nvPr/>
        </p:nvSpPr>
        <p:spPr>
          <a:xfrm>
            <a:off x="1902089" y="1487944"/>
            <a:ext cx="629350" cy="108000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715" tIns="0" rIns="5715" bIns="0" numCol="1" spcCol="1270" anchor="ctr" anchorCtr="0">
            <a:noAutofit/>
            <a:flatTx/>
          </a:bodyPr>
          <a:lstStyle/>
          <a:p>
            <a:pPr defTabSz="400050">
              <a:spcBef>
                <a:spcPct val="0"/>
              </a:spcBef>
              <a:spcAft>
                <a:spcPct val="35000"/>
              </a:spcAft>
            </a:pPr>
            <a:r>
              <a:rPr lang="en-US" sz="800" dirty="0">
                <a:solidFill>
                  <a:schemeClr val="tx1"/>
                </a:solidFill>
              </a:rPr>
              <a:t>International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EC30834B-1166-B824-C70E-831EA8338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899973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47755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Custom">
  <a:themeElements>
    <a:clrScheme name="Custom 59">
      <a:dk1>
        <a:srgbClr val="000000"/>
      </a:dk1>
      <a:lt1>
        <a:sysClr val="window" lastClr="FFFFFF"/>
      </a:lt1>
      <a:dk2>
        <a:srgbClr val="8439BD"/>
      </a:dk2>
      <a:lt2>
        <a:srgbClr val="FFFFFF"/>
      </a:lt2>
      <a:accent1>
        <a:srgbClr val="0EABB7"/>
      </a:accent1>
      <a:accent2>
        <a:srgbClr val="4868E5"/>
      </a:accent2>
      <a:accent3>
        <a:srgbClr val="20A472"/>
      </a:accent3>
      <a:accent4>
        <a:srgbClr val="B13DC8"/>
      </a:accent4>
      <a:accent5>
        <a:srgbClr val="172DA6"/>
      </a:accent5>
      <a:accent6>
        <a:srgbClr val="00B0F0"/>
      </a:accent6>
      <a:hlink>
        <a:srgbClr val="00B0F0"/>
      </a:hlink>
      <a:folHlink>
        <a:srgbClr val="B036B3"/>
      </a:folHlink>
    </a:clrScheme>
    <a:fontScheme name="Custom 26">
      <a:majorFont>
        <a:latin typeface="Speak Pro"/>
        <a:ea typeface=""/>
        <a:cs typeface=""/>
      </a:majorFont>
      <a:minorFont>
        <a:latin typeface="Avenir Next LT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283905_win32_fixed.potx" id="{0249F2C1-2B2D-4BD6-9A9F-18D50542F23A}" vid="{3681A339-A89C-43E2-8FF0-66FCC7B8B1C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7" ma:contentTypeDescription="Create a new document." ma:contentTypeScope="" ma:versionID="c6f9a84f66a9c8b9a21755b9ffafb945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27df39e3e7036dff54f89ddd5805ce72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1D167C-7269-409E-B1CD-93140BBA34E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AD66821-457A-4D1A-AA04-0347F3C626A7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6BDE8BAF-8B21-431F-8E4F-17895865BDB4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Minimal organization chart</Template>
  <TotalTime>1</TotalTime>
  <Words>90</Words>
  <Application>Microsoft Office PowerPoint</Application>
  <PresentationFormat>Widescreen</PresentationFormat>
  <Paragraphs>49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Avenir Next LT Pro Light</vt:lpstr>
      <vt:lpstr>Calibri</vt:lpstr>
      <vt:lpstr>Speak Pro</vt:lpstr>
      <vt:lpstr>Times New Roman</vt:lpstr>
      <vt:lpstr>Custom</vt:lpstr>
      <vt:lpstr>Achievements</vt:lpstr>
      <vt:lpstr>Final Report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Achievements</dc:title>
  <dc:creator>phan anh</dc:creator>
  <cp:lastModifiedBy>phan anh</cp:lastModifiedBy>
  <cp:revision>1</cp:revision>
  <dcterms:created xsi:type="dcterms:W3CDTF">2023-12-31T22:56:24Z</dcterms:created>
  <dcterms:modified xsi:type="dcterms:W3CDTF">2023-12-31T22:57:51Z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