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71" r:id="rId4"/>
    <p:sldId id="275" r:id="rId5"/>
    <p:sldId id="276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56"/>
          </p14:sldIdLst>
        </p14:section>
        <p14:section name="Design, Annotate, Work Together, Tell Me" id="{B9B51309-D148-4332-87C2-07BE32FBCA3B}">
          <p14:sldIdLst>
            <p14:sldId id="257"/>
            <p14:sldId id="271"/>
            <p14:sldId id="275"/>
            <p14:sldId id="276"/>
          </p14:sldIdLst>
        </p14:section>
        <p14:section name="Learn More" id="{2CC34DB2-6590-42C0-AD4B-A04C6060184E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 " lastIdx="5" clrIdx="0">
    <p:extLst>
      <p:ext uri="{19B8F6BF-5375-455C-9EA6-DF929625EA0E}">
        <p15:presenceInfo xmlns:p15="http://schemas.microsoft.com/office/powerpoint/2012/main" userId=" 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4726"/>
    <a:srgbClr val="FF9B45"/>
    <a:srgbClr val="DD462F"/>
    <a:srgbClr val="F8CFB6"/>
    <a:srgbClr val="F8CAB6"/>
    <a:srgbClr val="923922"/>
    <a:srgbClr val="404040"/>
    <a:srgbClr val="F5F5F5"/>
    <a:srgbClr val="F2F2F2"/>
    <a:srgbClr val="D2B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7116" autoAdjust="0"/>
  </p:normalViewPr>
  <p:slideViewPr>
    <p:cSldViewPr snapToGrid="0">
      <p:cViewPr varScale="1">
        <p:scale>
          <a:sx n="109" d="100"/>
          <a:sy n="109" d="100"/>
        </p:scale>
        <p:origin x="672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baseline="0" dirty="0"/>
              <a:t>Slide Show mode, click the arrows to visit links.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9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dirty="0"/>
              <a:t>Lorem ipsum 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dirty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dirty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dirty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6942411" y="1828845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5860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 userDrawn="1"/>
        </p:nvSpPr>
        <p:spPr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4434" y="1061482"/>
            <a:ext cx="4350803" cy="0"/>
          </a:xfrm>
          <a:prstGeom prst="line">
            <a:avLst/>
          </a:prstGeom>
          <a:ln w="28575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16711" y="1539506"/>
            <a:ext cx="6267148" cy="641350"/>
          </a:xfrm>
        </p:spPr>
        <p:txBody>
          <a:bodyPr anchor="b">
            <a:normAutofit/>
          </a:bodyPr>
          <a:lstStyle>
            <a:lvl1pPr marL="0" indent="0">
              <a:buNone/>
              <a:defRPr sz="36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41611" y="2560639"/>
            <a:ext cx="9442648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dirty="0"/>
              <a:t>Lorem ipsum 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3" r:id="rId4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hyperlink" Target="http://go.microsoft.com/fwlink/?LinkId=62332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://go.microsoft.com/fwlink/?LinkId=61717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38200" y="1164324"/>
            <a:ext cx="10515600" cy="2387600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Welcome to PowerPoint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55620" y="2933105"/>
            <a:ext cx="9582736" cy="11377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4 tips for a simpler way to work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83" y="5209538"/>
            <a:ext cx="2474189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60" y="1767699"/>
            <a:ext cx="11254120" cy="3235672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558723" y="4531632"/>
            <a:ext cx="558179" cy="409838"/>
            <a:chOff x="6953426" y="711274"/>
            <a:chExt cx="558179" cy="409838"/>
          </a:xfrm>
        </p:grpSpPr>
        <p:sp>
          <p:nvSpPr>
            <p:cNvPr id="34" name="Oval 33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249102" y="4531632"/>
            <a:ext cx="558179" cy="409838"/>
            <a:chOff x="6953426" y="711274"/>
            <a:chExt cx="558179" cy="409838"/>
          </a:xfrm>
        </p:grpSpPr>
        <p:sp>
          <p:nvSpPr>
            <p:cNvPr id="37" name="Oval 36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930921" y="4531632"/>
            <a:ext cx="558179" cy="409838"/>
            <a:chOff x="6953426" y="711274"/>
            <a:chExt cx="558179" cy="409838"/>
          </a:xfrm>
        </p:grpSpPr>
        <p:sp>
          <p:nvSpPr>
            <p:cNvPr id="40" name="Oval 3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42" name="Content Placeholder 17"/>
          <p:cNvSpPr txBox="1">
            <a:spLocks/>
          </p:cNvSpPr>
          <p:nvPr/>
        </p:nvSpPr>
        <p:spPr>
          <a:xfrm>
            <a:off x="1066039" y="4571824"/>
            <a:ext cx="2696774" cy="1298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Go to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File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&gt;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Save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As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, and choose a OneDrive or SharePoint location.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3" name="Content Placeholder 17"/>
          <p:cNvSpPr txBox="1">
            <a:spLocks/>
          </p:cNvSpPr>
          <p:nvPr/>
        </p:nvSpPr>
        <p:spPr>
          <a:xfrm>
            <a:off x="4747855" y="4571824"/>
            <a:ext cx="3106367" cy="1324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Back on the slide, click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Share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in the upper right, and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invite people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so they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can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edit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with you. </a:t>
            </a:r>
            <a:endParaRPr lang="en-US" dirty="0">
              <a:solidFill>
                <a:srgbClr val="D24726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4" name="Content Placeholder 17"/>
          <p:cNvSpPr txBox="1">
            <a:spLocks/>
          </p:cNvSpPr>
          <p:nvPr/>
        </p:nvSpPr>
        <p:spPr>
          <a:xfrm>
            <a:off x="8429668" y="4571824"/>
            <a:ext cx="2658635" cy="1341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Refresh with the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Save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 button to sync changes instantly.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16710" y="443128"/>
            <a:ext cx="6118005" cy="641350"/>
          </a:xfrm>
        </p:spPr>
        <p:txBody>
          <a:bodyPr>
            <a:normAutofit/>
          </a:bodyPr>
          <a:lstStyle/>
          <a:p>
            <a:pPr lvl="0"/>
            <a:r>
              <a:rPr lang="en-US" dirty="0">
                <a:solidFill>
                  <a:srgbClr val="E7E6E6">
                    <a:lumMod val="25000"/>
                  </a:srgbClr>
                </a:solidFill>
              </a:rPr>
              <a:t>Work together by sharing in the cloud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41609" y="1296100"/>
            <a:ext cx="7632756" cy="1678212"/>
          </a:xfrm>
        </p:spPr>
        <p:txBody>
          <a:bodyPr>
            <a:normAutofit/>
          </a:bodyPr>
          <a:lstStyle/>
          <a:p>
            <a:pPr marL="0" lv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With your presentation stored in the cloud, your group can work on it together at the same time.</a:t>
            </a:r>
            <a:b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b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How it works:</a:t>
            </a:r>
          </a:p>
        </p:txBody>
      </p:sp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388" y="2011215"/>
            <a:ext cx="3515763" cy="174284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24"/>
          <a:stretch/>
        </p:blipFill>
        <p:spPr>
          <a:xfrm>
            <a:off x="3655591" y="2921876"/>
            <a:ext cx="3515762" cy="157163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5"/>
          <a:stretch/>
        </p:blipFill>
        <p:spPr>
          <a:xfrm>
            <a:off x="3654238" y="4393580"/>
            <a:ext cx="3512877" cy="1574145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/>
              <a:t>Start with a chart in PowerPoint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spcAft>
                <a:spcPts val="2000"/>
              </a:spcAft>
              <a:buNone/>
            </a:pPr>
            <a:endParaRPr lang="en-US" dirty="0"/>
          </a:p>
          <a:p>
            <a:pPr marL="0" indent="0" algn="ctr">
              <a:spcAft>
                <a:spcPts val="2000"/>
              </a:spcAft>
              <a:buNone/>
            </a:pPr>
            <a:endParaRPr lang="en-US" dirty="0"/>
          </a:p>
          <a:p>
            <a:pPr marL="0" indent="0" algn="ctr">
              <a:spcAft>
                <a:spcPts val="2000"/>
              </a:spcAft>
              <a:buNone/>
            </a:pPr>
            <a:endParaRPr lang="en-US" dirty="0"/>
          </a:p>
          <a:p>
            <a:pPr marL="0" indent="0" algn="ctr">
              <a:spcAft>
                <a:spcPts val="2000"/>
              </a:spcAft>
              <a:buNone/>
            </a:pPr>
            <a:r>
              <a:rPr lang="en-US" dirty="0"/>
              <a:t>CHART WILL GO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58723" y="2469763"/>
            <a:ext cx="558179" cy="409838"/>
            <a:chOff x="6953426" y="711274"/>
            <a:chExt cx="558179" cy="409838"/>
          </a:xfrm>
        </p:grpSpPr>
        <p:sp>
          <p:nvSpPr>
            <p:cNvPr id="2" name="Oval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29" name="Content Placeholder 17"/>
          <p:cNvSpPr txBox="1">
            <a:spLocks/>
          </p:cNvSpPr>
          <p:nvPr/>
        </p:nvSpPr>
        <p:spPr>
          <a:xfrm>
            <a:off x="1066039" y="2509955"/>
            <a:ext cx="3121671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Choose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Chart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on the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Insert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tab.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558723" y="3286350"/>
            <a:ext cx="558179" cy="409838"/>
            <a:chOff x="6953426" y="711274"/>
            <a:chExt cx="558179" cy="409838"/>
          </a:xfrm>
        </p:grpSpPr>
        <p:sp>
          <p:nvSpPr>
            <p:cNvPr id="20" name="Oval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22" name="Content Placeholder 17"/>
          <p:cNvSpPr txBox="1">
            <a:spLocks/>
          </p:cNvSpPr>
          <p:nvPr/>
        </p:nvSpPr>
        <p:spPr>
          <a:xfrm>
            <a:off x="1066039" y="3326542"/>
            <a:ext cx="2841818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Choose a chart, and then select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OK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. Watch the chart update as you make changes to the data.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557319" y="4378959"/>
            <a:ext cx="558179" cy="409838"/>
            <a:chOff x="6953426" y="711274"/>
            <a:chExt cx="558179" cy="409838"/>
          </a:xfrm>
        </p:grpSpPr>
        <p:sp>
          <p:nvSpPr>
            <p:cNvPr id="32" name="Oval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34" name="Content Placeholder 17"/>
          <p:cNvSpPr txBox="1">
            <a:spLocks/>
          </p:cNvSpPr>
          <p:nvPr/>
        </p:nvSpPr>
        <p:spPr>
          <a:xfrm>
            <a:off x="1076799" y="4395249"/>
            <a:ext cx="2390246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Close the spreadsheet, and then adjust the size and placement of the chart.</a:t>
            </a:r>
          </a:p>
        </p:txBody>
      </p:sp>
      <p:sp>
        <p:nvSpPr>
          <p:cNvPr id="35" name="Content Placeholder 17"/>
          <p:cNvSpPr txBox="1">
            <a:spLocks/>
          </p:cNvSpPr>
          <p:nvPr/>
        </p:nvSpPr>
        <p:spPr>
          <a:xfrm>
            <a:off x="1086313" y="5816244"/>
            <a:ext cx="4463149" cy="882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Tip: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Check out all the new charts, </a:t>
            </a:r>
            <a:b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including sunburst – great for showing hierarchy.</a:t>
            </a:r>
          </a:p>
        </p:txBody>
      </p:sp>
      <p:sp>
        <p:nvSpPr>
          <p:cNvPr id="38" name="Content Placeholder 17"/>
          <p:cNvSpPr txBox="1">
            <a:spLocks/>
          </p:cNvSpPr>
          <p:nvPr/>
        </p:nvSpPr>
        <p:spPr>
          <a:xfrm>
            <a:off x="541609" y="1296100"/>
            <a:ext cx="5110161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/>
              <a:t>You don’t need to switch to a number-crunching app to generate charts for your slides. Instead, create visual representations of data right in PowerPoint.</a:t>
            </a:r>
            <a:br>
              <a:rPr lang="en-US" dirty="0"/>
            </a:br>
            <a:r>
              <a:rPr lang="en-US" dirty="0"/>
              <a:t>Try it: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73" y="5889589"/>
            <a:ext cx="409838" cy="4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1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>
                <a:solidFill>
                  <a:srgbClr val="E7E6E6">
                    <a:lumMod val="25000"/>
                  </a:srgbClr>
                </a:solidFill>
              </a:rPr>
              <a:t>You’re an expert with Tell Me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Oval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29" name="Content Placeholder 17"/>
          <p:cNvSpPr txBox="1">
            <a:spLocks/>
          </p:cNvSpPr>
          <p:nvPr/>
        </p:nvSpPr>
        <p:spPr>
          <a:xfrm>
            <a:off x="1066039" y="2678694"/>
            <a:ext cx="3121671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512763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Select </a:t>
            </a:r>
            <a:r>
              <a:rPr lang="en-US" dirty="0">
                <a:solidFill>
                  <a:srgbClr val="404040"/>
                </a:solidFill>
              </a:rPr>
              <a:t>the picture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on the right.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Oval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22" name="Content Placehold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Type </a:t>
            </a:r>
            <a:r>
              <a:rPr lang="en-US" i="1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animation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 in the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Tell Me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box, and then choose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Add Animation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Oval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34" name="Content Placeholder 17"/>
          <p:cNvSpPr txBox="1">
            <a:spLocks/>
          </p:cNvSpPr>
          <p:nvPr/>
        </p:nvSpPr>
        <p:spPr>
          <a:xfrm>
            <a:off x="1064636" y="4303697"/>
            <a:ext cx="2134038" cy="14460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12763">
              <a:spcAft>
                <a:spcPts val="2000"/>
              </a:spcAft>
              <a:buNone/>
            </a:pPr>
            <a:r>
              <a:rPr lang="en-US">
                <a:solidFill>
                  <a:prstClr val="black">
                    <a:lumMod val="75000"/>
                    <a:lumOff val="25000"/>
                  </a:prstClr>
                </a:solidFill>
              </a:rPr>
              <a:t>Choose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an animation effect, like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Zoom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, and watch </a:t>
            </a:r>
            <a:b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what happens.</a:t>
            </a:r>
          </a:p>
        </p:txBody>
      </p:sp>
      <p:sp>
        <p:nvSpPr>
          <p:cNvPr id="38" name="Content Placeholder 17"/>
          <p:cNvSpPr txBox="1">
            <a:spLocks/>
          </p:cNvSpPr>
          <p:nvPr/>
        </p:nvSpPr>
        <p:spPr>
          <a:xfrm>
            <a:off x="541609" y="1296100"/>
            <a:ext cx="5110161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The Tell Me box finds the right command when you need it, </a:t>
            </a:r>
            <a:b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so you can save time and focus on your work.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Try it: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pic>
        <p:nvPicPr>
          <p:cNvPr id="24" name="Picture 2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61835" flipH="1">
            <a:off x="6740574" y="1787378"/>
            <a:ext cx="851862" cy="939987"/>
          </a:xfrm>
          <a:prstGeom prst="rect">
            <a:avLst/>
          </a:prstGeom>
        </p:spPr>
      </p:pic>
      <p:sp>
        <p:nvSpPr>
          <p:cNvPr id="25" name="Text Box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200"/>
              </a:spcAft>
              <a:tabLst>
                <a:tab pos="4931410" algn="l"/>
              </a:tabLst>
            </a:pPr>
            <a:r>
              <a:rPr lang="en-US" sz="1200" b="1" kern="1000" spc="100" dirty="0">
                <a:ln>
                  <a:noFill/>
                </a:ln>
                <a:solidFill>
                  <a:srgbClr val="D24726"/>
                </a:solidFill>
                <a:effectLst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SELECT ME</a:t>
            </a:r>
            <a:endParaRPr lang="en-US" sz="1200" b="1" kern="1400" dirty="0">
              <a:solidFill>
                <a:srgbClr val="D24726"/>
              </a:solidFill>
              <a:effectLst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766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66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08" y="2144574"/>
            <a:ext cx="11129521" cy="3198056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558723" y="5233381"/>
            <a:ext cx="558179" cy="409838"/>
            <a:chOff x="6953426" y="711274"/>
            <a:chExt cx="558179" cy="409838"/>
          </a:xfrm>
        </p:grpSpPr>
        <p:sp>
          <p:nvSpPr>
            <p:cNvPr id="34" name="Oval 33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249102" y="5233381"/>
            <a:ext cx="558179" cy="409838"/>
            <a:chOff x="6953426" y="711274"/>
            <a:chExt cx="558179" cy="409838"/>
          </a:xfrm>
        </p:grpSpPr>
        <p:sp>
          <p:nvSpPr>
            <p:cNvPr id="37" name="Oval 36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930921" y="5233381"/>
            <a:ext cx="558179" cy="409838"/>
            <a:chOff x="6953426" y="711274"/>
            <a:chExt cx="558179" cy="409838"/>
          </a:xfrm>
        </p:grpSpPr>
        <p:sp>
          <p:nvSpPr>
            <p:cNvPr id="40" name="Oval 3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42" name="Content Placeholder 17"/>
          <p:cNvSpPr txBox="1">
            <a:spLocks/>
          </p:cNvSpPr>
          <p:nvPr/>
        </p:nvSpPr>
        <p:spPr>
          <a:xfrm>
            <a:off x="1066038" y="5273573"/>
            <a:ext cx="2919669" cy="1298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Right-click in the word </a:t>
            </a:r>
            <a:r>
              <a:rPr lang="en-US" i="1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in the following phrase: 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office furniture</a:t>
            </a:r>
          </a:p>
        </p:txBody>
      </p:sp>
      <p:sp>
        <p:nvSpPr>
          <p:cNvPr id="43" name="Content Placeholder 17"/>
          <p:cNvSpPr txBox="1">
            <a:spLocks/>
          </p:cNvSpPr>
          <p:nvPr/>
        </p:nvSpPr>
        <p:spPr>
          <a:xfrm>
            <a:off x="4747855" y="5273573"/>
            <a:ext cx="3106367" cy="1324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Choose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Smart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</a:t>
            </a: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Lookup</a:t>
            </a:r>
            <a:r>
              <a:rPr lang="en-US" dirty="0"/>
              <a:t>, and notice that results are contextual for that phrase, not </a:t>
            </a:r>
            <a:r>
              <a:rPr lang="en-US" sz="1800" dirty="0"/>
              <a:t>Microsoft Office apps</a:t>
            </a:r>
            <a:r>
              <a:rPr lang="en-US" dirty="0"/>
              <a:t>.</a:t>
            </a:r>
            <a:endParaRPr lang="en-US" dirty="0">
              <a:solidFill>
                <a:srgbClr val="D24726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4" name="Content Placeholder 17"/>
          <p:cNvSpPr txBox="1">
            <a:spLocks/>
          </p:cNvSpPr>
          <p:nvPr/>
        </p:nvSpPr>
        <p:spPr>
          <a:xfrm>
            <a:off x="8429668" y="5273573"/>
            <a:ext cx="3107336" cy="1341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2000"/>
              </a:spcAft>
              <a:buNone/>
            </a:pPr>
            <a:r>
              <a:rPr lang="en-US" dirty="0"/>
              <a:t>Just for fun, try Smart Lookup again by right-clicking in the word </a:t>
            </a:r>
            <a:r>
              <a:rPr lang="en-US" i="1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</a:t>
            </a:r>
            <a:r>
              <a:rPr lang="en-US" dirty="0"/>
              <a:t> in Step 2.</a:t>
            </a:r>
          </a:p>
          <a:p>
            <a:pPr marL="0" indent="0">
              <a:spcAft>
                <a:spcPts val="2000"/>
              </a:spcAft>
              <a:buNone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16710" y="443128"/>
            <a:ext cx="6118005" cy="641350"/>
          </a:xfrm>
        </p:spPr>
        <p:txBody>
          <a:bodyPr>
            <a:normAutofit/>
          </a:bodyPr>
          <a:lstStyle/>
          <a:p>
            <a:r>
              <a:rPr lang="en-US" dirty="0"/>
              <a:t>Explore without leaving your slides</a:t>
            </a:r>
          </a:p>
        </p:txBody>
      </p:sp>
      <p:sp>
        <p:nvSpPr>
          <p:cNvPr id="16" name="Content Placeholder 17"/>
          <p:cNvSpPr txBox="1">
            <a:spLocks/>
          </p:cNvSpPr>
          <p:nvPr/>
        </p:nvSpPr>
        <p:spPr>
          <a:xfrm>
            <a:off x="541609" y="1296100"/>
            <a:ext cx="6093106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/>
              <a:t>Smart Lookup brings research directly in to PowerPoint.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Try it:</a:t>
            </a:r>
          </a:p>
        </p:txBody>
      </p:sp>
    </p:spTree>
    <p:extLst>
      <p:ext uri="{BB962C8B-B14F-4D97-AF65-F5344CB8AC3E}">
        <p14:creationId xmlns:p14="http://schemas.microsoft.com/office/powerpoint/2010/main" val="176932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16711" y="1539506"/>
            <a:ext cx="9108552" cy="641350"/>
          </a:xfrm>
        </p:spPr>
        <p:txBody>
          <a:bodyPr/>
          <a:lstStyle/>
          <a:p>
            <a:r>
              <a:rPr lang="en-US" dirty="0"/>
              <a:t>More questions about PowerPoint?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829" y="2457909"/>
            <a:ext cx="1269672" cy="1189747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41611" y="2778542"/>
            <a:ext cx="9796189" cy="3304757"/>
          </a:xfrm>
        </p:spPr>
        <p:txBody>
          <a:bodyPr>
            <a:normAutofit/>
          </a:bodyPr>
          <a:lstStyle/>
          <a:p>
            <a:pPr marL="0" indent="0">
              <a:lnSpc>
                <a:spcPts val="3600"/>
              </a:lnSpc>
              <a:buNone/>
            </a:pPr>
            <a:r>
              <a:rPr lang="en-US" sz="2000" dirty="0"/>
              <a:t>Click the </a:t>
            </a:r>
            <a:r>
              <a:rPr lang="en-US" sz="2000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Tell Me                   </a:t>
            </a:r>
            <a:r>
              <a:rPr lang="en-US" sz="2000" dirty="0"/>
              <a:t>button and type what you want to know.</a:t>
            </a:r>
            <a:br>
              <a:rPr lang="en-US" sz="2000" dirty="0"/>
            </a:br>
            <a:endParaRPr lang="en-US" sz="2000" dirty="0"/>
          </a:p>
          <a:p>
            <a:pPr marL="0" indent="0">
              <a:lnSpc>
                <a:spcPts val="3600"/>
              </a:lnSpc>
              <a:buNone/>
            </a:pPr>
            <a:r>
              <a:rPr lang="en-US" sz="2000" dirty="0"/>
              <a:t>Visit the PowerPoint team blog.</a:t>
            </a:r>
          </a:p>
          <a:p>
            <a:pPr marL="0" indent="0">
              <a:lnSpc>
                <a:spcPts val="3600"/>
              </a:lnSpc>
              <a:buNone/>
            </a:pPr>
            <a:r>
              <a:rPr lang="en-US" sz="2000" dirty="0"/>
              <a:t>Go to free PowerPoint training.</a:t>
            </a:r>
          </a:p>
          <a:p>
            <a:pPr marL="0" indent="0">
              <a:lnSpc>
                <a:spcPts val="3600"/>
              </a:lnSpc>
              <a:buNone/>
            </a:pPr>
            <a:endParaRPr lang="en-US" sz="2000" dirty="0"/>
          </a:p>
        </p:txBody>
      </p:sp>
      <p:pic>
        <p:nvPicPr>
          <p:cNvPr id="8" name="Picture 7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398" y="3862790"/>
            <a:ext cx="661940" cy="661940"/>
          </a:xfrm>
          <a:prstGeom prst="rect">
            <a:avLst/>
          </a:prstGeom>
        </p:spPr>
      </p:pic>
      <p:pic>
        <p:nvPicPr>
          <p:cNvPr id="4" name="Picture 3" descr="WEP_Desktop_RibbonSetup030a-2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125" y="2925726"/>
            <a:ext cx="3192019" cy="1090528"/>
          </a:xfrm>
          <a:prstGeom prst="rect">
            <a:avLst/>
          </a:prstGeom>
        </p:spPr>
      </p:pic>
      <p:pic>
        <p:nvPicPr>
          <p:cNvPr id="7" name="Picture 6">
            <a:hlinkClick r:id="rId7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078" y="4597993"/>
            <a:ext cx="661940" cy="66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502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108.potx" id="{5D416C3A-095D-4A96-8A91-7D2C72C2AD14}" vid="{D2A5232E-050B-4CE1-9FD8-5AD02F3B953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F39FD0C24ED944BDE268FBF1D44A7D" ma:contentTypeVersion="5" ma:contentTypeDescription="Create a new document." ma:contentTypeScope="" ma:versionID="3247c6083fc101af29103f0b7e092f46">
  <xsd:schema xmlns:xsd="http://www.w3.org/2001/XMLSchema" xmlns:xs="http://www.w3.org/2001/XMLSchema" xmlns:p="http://schemas.microsoft.com/office/2006/metadata/properties" xmlns:ns2="77becc8e-7285-40d5-b8ce-a40dd94f244c" xmlns:ns3="a394c466-49cd-47a9-80bc-69826cb63b92" targetNamespace="http://schemas.microsoft.com/office/2006/metadata/properties" ma:root="true" ma:fieldsID="2edafc4d18feb0834946fbed65aadff5" ns2:_="" ns3:_="">
    <xsd:import namespace="77becc8e-7285-40d5-b8ce-a40dd94f244c"/>
    <xsd:import namespace="a394c466-49cd-47a9-80bc-69826cb63b9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Stage" minOccurs="0"/>
                <xsd:element ref="ns3:Stage_x002d_INDDs" minOccurs="0"/>
                <xsd:element ref="ns3:Stage_x002d_Not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94c466-49cd-47a9-80bc-69826cb63b92" elementFormDefault="qualified">
    <xsd:import namespace="http://schemas.microsoft.com/office/2006/documentManagement/types"/>
    <xsd:import namespace="http://schemas.microsoft.com/office/infopath/2007/PartnerControls"/>
    <xsd:element name="Stage" ma:index="10" nillable="true" ma:displayName="Stage" ma:internalName="Stage">
      <xsd:simpleType>
        <xsd:restriction base="dms:Text">
          <xsd:maxLength value="255"/>
        </xsd:restriction>
      </xsd:simpleType>
    </xsd:element>
    <xsd:element name="Stage_x002d_INDDs" ma:index="11" nillable="true" ma:displayName="Stage-INDDs" ma:default="Layout in Progress" ma:format="Dropdown" ma:internalName="Stage_x002d_INDDs">
      <xsd:simpleType>
        <xsd:restriction base="dms:Choice">
          <xsd:enumeration value="Layout in Progress"/>
          <xsd:enumeration value="Graphics"/>
          <xsd:enumeration value="AU INDD"/>
          <xsd:enumeration value="Indexing"/>
          <xsd:enumeration value="Layout 1 - Proof 1"/>
          <xsd:enumeration value="Layout 2 - Proof 2"/>
          <xsd:enumeration value="Proof cx"/>
          <xsd:enumeration value="Layout crx"/>
          <xsd:enumeration value="Pageturning"/>
          <xsd:enumeration value="Pageturning crx"/>
          <xsd:enumeration value="Final"/>
        </xsd:restriction>
      </xsd:simpleType>
    </xsd:element>
    <xsd:element name="Stage_x002d_Notes" ma:index="12" nillable="true" ma:displayName="Stage-Notes" ma:internalName="Stage_x002d_Notes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_x002d_Notes xmlns="a394c466-49cd-47a9-80bc-69826cb63b92" xsi:nil="true"/>
    <Stage xmlns="a394c466-49cd-47a9-80bc-69826cb63b92" xsi:nil="true"/>
    <Stage_x002d_INDDs xmlns="a394c466-49cd-47a9-80bc-69826cb63b92">Layout in Progress</Stage_x002d_INDDs>
  </documentManagement>
</p:properties>
</file>

<file path=customXml/itemProps1.xml><?xml version="1.0" encoding="utf-8"?>
<ds:datastoreItem xmlns:ds="http://schemas.openxmlformats.org/officeDocument/2006/customXml" ds:itemID="{F4570C0C-EBBE-4EE3-9A27-679058A2BF6F}"/>
</file>

<file path=customXml/itemProps2.xml><?xml version="1.0" encoding="utf-8"?>
<ds:datastoreItem xmlns:ds="http://schemas.openxmlformats.org/officeDocument/2006/customXml" ds:itemID="{C3B67C92-9382-4B81-8D62-FB78F5987F49}"/>
</file>

<file path=customXml/itemProps3.xml><?xml version="1.0" encoding="utf-8"?>
<ds:datastoreItem xmlns:ds="http://schemas.openxmlformats.org/officeDocument/2006/customXml" ds:itemID="{A22BFAED-75EB-4DD6-857D-36700F4CD274}"/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PowerPoint(2)</Template>
  <TotalTime>0</TotalTime>
  <Words>333</Words>
  <PresentationFormat>Widescreen</PresentationFormat>
  <Paragraphs>47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Segoe UI</vt:lpstr>
      <vt:lpstr>Segoe UI Light</vt:lpstr>
      <vt:lpstr>Segoe UI Semibold</vt:lpstr>
      <vt:lpstr>SimHei</vt:lpstr>
      <vt:lpstr>Times New Roman</vt:lpstr>
      <vt:lpstr>WelcomeDoc</vt:lpstr>
      <vt:lpstr>Welcome to PowerPoint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PowerPoint</dc:title>
  <cp:keywords/>
  <dcterms:created xsi:type="dcterms:W3CDTF">2016-09-10T00:04:40Z</dcterms:created>
  <dcterms:modified xsi:type="dcterms:W3CDTF">2016-09-10T00:05:32Z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TM10001108</vt:lpwstr>
  </property>
  <property fmtid="{D5CDD505-2E9C-101B-9397-08002B2CF9AE}" pid="3" name="ContentTypeId">
    <vt:lpwstr>0x01010022F39FD0C24ED944BDE268FBF1D44A7D</vt:lpwstr>
  </property>
</Properties>
</file>